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4" r:id="rId2"/>
  </p:sldMasterIdLst>
  <p:notesMasterIdLst>
    <p:notesMasterId r:id="rId44"/>
  </p:notesMasterIdLst>
  <p:handoutMasterIdLst>
    <p:handoutMasterId r:id="rId45"/>
  </p:handoutMasterIdLst>
  <p:sldIdLst>
    <p:sldId id="257" r:id="rId3"/>
    <p:sldId id="260" r:id="rId4"/>
    <p:sldId id="261" r:id="rId5"/>
    <p:sldId id="263" r:id="rId6"/>
    <p:sldId id="262" r:id="rId7"/>
    <p:sldId id="300" r:id="rId8"/>
    <p:sldId id="301" r:id="rId9"/>
    <p:sldId id="265" r:id="rId10"/>
    <p:sldId id="266" r:id="rId11"/>
    <p:sldId id="267" r:id="rId12"/>
    <p:sldId id="268" r:id="rId13"/>
    <p:sldId id="272" r:id="rId14"/>
    <p:sldId id="269" r:id="rId15"/>
    <p:sldId id="270" r:id="rId16"/>
    <p:sldId id="271" r:id="rId17"/>
    <p:sldId id="274" r:id="rId18"/>
    <p:sldId id="275" r:id="rId19"/>
    <p:sldId id="294" r:id="rId20"/>
    <p:sldId id="297" r:id="rId21"/>
    <p:sldId id="295" r:id="rId22"/>
    <p:sldId id="296" r:id="rId23"/>
    <p:sldId id="276" r:id="rId24"/>
    <p:sldId id="277" r:id="rId25"/>
    <p:sldId id="278" r:id="rId26"/>
    <p:sldId id="279" r:id="rId27"/>
    <p:sldId id="280" r:id="rId28"/>
    <p:sldId id="281" r:id="rId29"/>
    <p:sldId id="282" r:id="rId30"/>
    <p:sldId id="283" r:id="rId31"/>
    <p:sldId id="284" r:id="rId32"/>
    <p:sldId id="285" r:id="rId33"/>
    <p:sldId id="258" r:id="rId34"/>
    <p:sldId id="302" r:id="rId35"/>
    <p:sldId id="303" r:id="rId36"/>
    <p:sldId id="305" r:id="rId37"/>
    <p:sldId id="306" r:id="rId38"/>
    <p:sldId id="307" r:id="rId39"/>
    <p:sldId id="308" r:id="rId40"/>
    <p:sldId id="309" r:id="rId41"/>
    <p:sldId id="304" r:id="rId42"/>
    <p:sldId id="259" r:id="rId43"/>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ken, Rebecca Contractor, DCS" initials="RP"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9A3"/>
    <a:srgbClr val="008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15"/>
    <p:restoredTop sz="94634"/>
  </p:normalViewPr>
  <p:slideViewPr>
    <p:cSldViewPr snapToGrid="0" snapToObjects="1">
      <p:cViewPr varScale="1">
        <p:scale>
          <a:sx n="130" d="100"/>
          <a:sy n="130" d="100"/>
        </p:scale>
        <p:origin x="1092" y="126"/>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6BBCF9-52E2-B544-8D75-2694BBB28F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88E3CF5-D9C9-CE41-91C0-A96383FAFA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645F26-E7B1-9841-845F-E473CA1453C7}" type="datetimeFigureOut">
              <a:rPr lang="en-US" smtClean="0"/>
              <a:t>4/30/2020</a:t>
            </a:fld>
            <a:endParaRPr lang="en-US" dirty="0"/>
          </a:p>
        </p:txBody>
      </p:sp>
      <p:sp>
        <p:nvSpPr>
          <p:cNvPr id="4" name="Footer Placeholder 3">
            <a:extLst>
              <a:ext uri="{FF2B5EF4-FFF2-40B4-BE49-F238E27FC236}">
                <a16:creationId xmlns:a16="http://schemas.microsoft.com/office/drawing/2014/main" id="{3F641D62-695E-1B4F-991E-77A189CB9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D50B070-22AA-614E-9C2D-A553E64892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02B529-D92C-7843-A124-C21D66DF737D}" type="slidenum">
              <a:rPr lang="en-US" smtClean="0"/>
              <a:t>‹#›</a:t>
            </a:fld>
            <a:endParaRPr lang="en-US" dirty="0"/>
          </a:p>
        </p:txBody>
      </p:sp>
    </p:spTree>
    <p:extLst>
      <p:ext uri="{BB962C8B-B14F-4D97-AF65-F5344CB8AC3E}">
        <p14:creationId xmlns:p14="http://schemas.microsoft.com/office/powerpoint/2010/main" val="366210119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41510-5767-DD4D-91A2-3989DDCC1D7F}" type="datetimeFigureOut">
              <a:rPr lang="en-US" smtClean="0"/>
              <a:t>4/30/2020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89521-7F67-2C47-928E-9F65662306DE}" type="slidenum">
              <a:rPr lang="en-US" smtClean="0"/>
              <a:t>‹#›</a:t>
            </a:fld>
            <a:endParaRPr lang="en-US" dirty="0"/>
          </a:p>
        </p:txBody>
      </p:sp>
    </p:spTree>
    <p:extLst>
      <p:ext uri="{BB962C8B-B14F-4D97-AF65-F5344CB8AC3E}">
        <p14:creationId xmlns:p14="http://schemas.microsoft.com/office/powerpoint/2010/main" val="364551791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90000"/>
              </a:lnSpc>
            </a:pPr>
            <a:endParaRPr lang="en-US" sz="1600" dirty="0">
              <a:solidFill>
                <a:srgbClr val="1F497D"/>
              </a:solidFill>
            </a:endParaRPr>
          </a:p>
        </p:txBody>
      </p:sp>
      <p:sp>
        <p:nvSpPr>
          <p:cNvPr id="4" name="Slide Number Placeholder 3"/>
          <p:cNvSpPr>
            <a:spLocks noGrp="1"/>
          </p:cNvSpPr>
          <p:nvPr>
            <p:ph type="sldNum" sz="quarter" idx="10"/>
          </p:nvPr>
        </p:nvSpPr>
        <p:spPr/>
        <p:txBody>
          <a:bodyPr/>
          <a:lstStyle/>
          <a:p>
            <a:fld id="{2A9A2FD5-DFDF-8549-8AC2-EAAC42EF81A8}" type="slidenum">
              <a:rPr lang="en-US" smtClean="0"/>
              <a:t>1</a:t>
            </a:fld>
            <a:endParaRPr lang="en-US" dirty="0"/>
          </a:p>
        </p:txBody>
      </p:sp>
    </p:spTree>
    <p:extLst>
      <p:ext uri="{BB962C8B-B14F-4D97-AF65-F5344CB8AC3E}">
        <p14:creationId xmlns:p14="http://schemas.microsoft.com/office/powerpoint/2010/main" val="361158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10</a:t>
            </a:fld>
            <a:endParaRPr lang="en-US" dirty="0"/>
          </a:p>
        </p:txBody>
      </p:sp>
      <p:sp>
        <p:nvSpPr>
          <p:cNvPr id="5" name="Footer Placeholder 4">
            <a:extLst>
              <a:ext uri="{FF2B5EF4-FFF2-40B4-BE49-F238E27FC236}">
                <a16:creationId xmlns:a16="http://schemas.microsoft.com/office/drawing/2014/main" id="{5434C7EB-DEB8-A443-ADB5-EA7D31A87D5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8068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11</a:t>
            </a:fld>
            <a:endParaRPr lang="en-US" dirty="0"/>
          </a:p>
        </p:txBody>
      </p:sp>
      <p:sp>
        <p:nvSpPr>
          <p:cNvPr id="5" name="Footer Placeholder 4">
            <a:extLst>
              <a:ext uri="{FF2B5EF4-FFF2-40B4-BE49-F238E27FC236}">
                <a16:creationId xmlns:a16="http://schemas.microsoft.com/office/drawing/2014/main" id="{1509037F-B393-E140-B7A1-D2AD2ECE654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0375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12</a:t>
            </a:fld>
            <a:endParaRPr lang="en-US" dirty="0"/>
          </a:p>
        </p:txBody>
      </p:sp>
      <p:sp>
        <p:nvSpPr>
          <p:cNvPr id="5" name="Footer Placeholder 4">
            <a:extLst>
              <a:ext uri="{FF2B5EF4-FFF2-40B4-BE49-F238E27FC236}">
                <a16:creationId xmlns:a16="http://schemas.microsoft.com/office/drawing/2014/main" id="{3BB3F6F1-A1DA-CB40-A24A-D03CA183D81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434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13</a:t>
            </a:fld>
            <a:endParaRPr lang="en-US" dirty="0"/>
          </a:p>
        </p:txBody>
      </p:sp>
      <p:sp>
        <p:nvSpPr>
          <p:cNvPr id="5" name="Footer Placeholder 4">
            <a:extLst>
              <a:ext uri="{FF2B5EF4-FFF2-40B4-BE49-F238E27FC236}">
                <a16:creationId xmlns:a16="http://schemas.microsoft.com/office/drawing/2014/main" id="{A68B442B-D576-FE4A-99B7-6B704488DF8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8231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14</a:t>
            </a:fld>
            <a:endParaRPr lang="en-US" dirty="0"/>
          </a:p>
        </p:txBody>
      </p:sp>
      <p:sp>
        <p:nvSpPr>
          <p:cNvPr id="5" name="Footer Placeholder 4">
            <a:extLst>
              <a:ext uri="{FF2B5EF4-FFF2-40B4-BE49-F238E27FC236}">
                <a16:creationId xmlns:a16="http://schemas.microsoft.com/office/drawing/2014/main" id="{525A1D6E-509D-3B48-AD9A-EEF2D8D2301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642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15</a:t>
            </a:fld>
            <a:endParaRPr lang="en-US" dirty="0"/>
          </a:p>
        </p:txBody>
      </p:sp>
      <p:sp>
        <p:nvSpPr>
          <p:cNvPr id="5" name="Footer Placeholder 4">
            <a:extLst>
              <a:ext uri="{FF2B5EF4-FFF2-40B4-BE49-F238E27FC236}">
                <a16:creationId xmlns:a16="http://schemas.microsoft.com/office/drawing/2014/main" id="{C2BF64F0-EFA1-5144-BD53-911B6C8FE5C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600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16</a:t>
            </a:fld>
            <a:endParaRPr lang="en-US" dirty="0"/>
          </a:p>
        </p:txBody>
      </p:sp>
      <p:sp>
        <p:nvSpPr>
          <p:cNvPr id="5" name="Footer Placeholder 4">
            <a:extLst>
              <a:ext uri="{FF2B5EF4-FFF2-40B4-BE49-F238E27FC236}">
                <a16:creationId xmlns:a16="http://schemas.microsoft.com/office/drawing/2014/main" id="{D545929A-19D6-4E44-877D-132AD5DD298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944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17</a:t>
            </a:fld>
            <a:endParaRPr lang="en-US" dirty="0"/>
          </a:p>
        </p:txBody>
      </p:sp>
      <p:sp>
        <p:nvSpPr>
          <p:cNvPr id="5" name="Footer Placeholder 4">
            <a:extLst>
              <a:ext uri="{FF2B5EF4-FFF2-40B4-BE49-F238E27FC236}">
                <a16:creationId xmlns:a16="http://schemas.microsoft.com/office/drawing/2014/main" id="{CB12F8C4-3921-9946-A973-B7B14794BE5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34890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18</a:t>
            </a:fld>
            <a:endParaRPr lang="en-US" dirty="0"/>
          </a:p>
        </p:txBody>
      </p:sp>
      <p:sp>
        <p:nvSpPr>
          <p:cNvPr id="5" name="Footer Placeholder 4">
            <a:extLst>
              <a:ext uri="{FF2B5EF4-FFF2-40B4-BE49-F238E27FC236}">
                <a16:creationId xmlns:a16="http://schemas.microsoft.com/office/drawing/2014/main" id="{E4EAAE9C-67C4-7747-92B8-382F95B9760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200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19</a:t>
            </a:fld>
            <a:endParaRPr lang="en-US" dirty="0"/>
          </a:p>
        </p:txBody>
      </p:sp>
      <p:sp>
        <p:nvSpPr>
          <p:cNvPr id="5" name="Footer Placeholder 4">
            <a:extLst>
              <a:ext uri="{FF2B5EF4-FFF2-40B4-BE49-F238E27FC236}">
                <a16:creationId xmlns:a16="http://schemas.microsoft.com/office/drawing/2014/main" id="{6D88C847-4096-E342-9B59-1669AFC6798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4742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a:t>
            </a:fld>
            <a:endParaRPr lang="en-US" dirty="0"/>
          </a:p>
        </p:txBody>
      </p:sp>
      <p:sp>
        <p:nvSpPr>
          <p:cNvPr id="5" name="Footer Placeholder 4">
            <a:extLst>
              <a:ext uri="{FF2B5EF4-FFF2-40B4-BE49-F238E27FC236}">
                <a16:creationId xmlns:a16="http://schemas.microsoft.com/office/drawing/2014/main" id="{F0397FBA-A885-E041-AA80-67ADBCFE2BB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5402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20</a:t>
            </a:fld>
            <a:endParaRPr lang="en-US" dirty="0"/>
          </a:p>
        </p:txBody>
      </p:sp>
      <p:sp>
        <p:nvSpPr>
          <p:cNvPr id="5" name="Footer Placeholder 4">
            <a:extLst>
              <a:ext uri="{FF2B5EF4-FFF2-40B4-BE49-F238E27FC236}">
                <a16:creationId xmlns:a16="http://schemas.microsoft.com/office/drawing/2014/main" id="{AB5108BB-4A73-5A4E-A696-C01F8A2593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75684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21</a:t>
            </a:fld>
            <a:endParaRPr lang="en-US" dirty="0"/>
          </a:p>
        </p:txBody>
      </p:sp>
      <p:sp>
        <p:nvSpPr>
          <p:cNvPr id="5" name="Footer Placeholder 4">
            <a:extLst>
              <a:ext uri="{FF2B5EF4-FFF2-40B4-BE49-F238E27FC236}">
                <a16:creationId xmlns:a16="http://schemas.microsoft.com/office/drawing/2014/main" id="{0DED7E7E-7E02-A240-8AD8-5FC9A4D6302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7507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22</a:t>
            </a:fld>
            <a:endParaRPr lang="en-US" dirty="0"/>
          </a:p>
        </p:txBody>
      </p:sp>
      <p:sp>
        <p:nvSpPr>
          <p:cNvPr id="5" name="Footer Placeholder 4">
            <a:extLst>
              <a:ext uri="{FF2B5EF4-FFF2-40B4-BE49-F238E27FC236}">
                <a16:creationId xmlns:a16="http://schemas.microsoft.com/office/drawing/2014/main" id="{459B15E1-8627-094E-BD83-2217739A234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79590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23</a:t>
            </a:fld>
            <a:endParaRPr lang="en-US" dirty="0"/>
          </a:p>
        </p:txBody>
      </p:sp>
      <p:sp>
        <p:nvSpPr>
          <p:cNvPr id="5" name="Footer Placeholder 4">
            <a:extLst>
              <a:ext uri="{FF2B5EF4-FFF2-40B4-BE49-F238E27FC236}">
                <a16:creationId xmlns:a16="http://schemas.microsoft.com/office/drawing/2014/main" id="{534031A5-12AE-C44A-8B76-4C5C0DDEDDD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1992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24</a:t>
            </a:fld>
            <a:endParaRPr lang="en-US" dirty="0"/>
          </a:p>
        </p:txBody>
      </p:sp>
      <p:sp>
        <p:nvSpPr>
          <p:cNvPr id="5" name="Footer Placeholder 4">
            <a:extLst>
              <a:ext uri="{FF2B5EF4-FFF2-40B4-BE49-F238E27FC236}">
                <a16:creationId xmlns:a16="http://schemas.microsoft.com/office/drawing/2014/main" id="{CA2A752F-D9A6-C841-8EAB-2FB8559201D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3602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25</a:t>
            </a:fld>
            <a:endParaRPr lang="en-US" dirty="0"/>
          </a:p>
        </p:txBody>
      </p:sp>
      <p:sp>
        <p:nvSpPr>
          <p:cNvPr id="5" name="Footer Placeholder 4">
            <a:extLst>
              <a:ext uri="{FF2B5EF4-FFF2-40B4-BE49-F238E27FC236}">
                <a16:creationId xmlns:a16="http://schemas.microsoft.com/office/drawing/2014/main" id="{A7CC7920-3817-D94A-B9D3-DC739D84DD9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87642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26</a:t>
            </a:fld>
            <a:endParaRPr lang="en-US" dirty="0"/>
          </a:p>
        </p:txBody>
      </p:sp>
      <p:sp>
        <p:nvSpPr>
          <p:cNvPr id="5" name="Footer Placeholder 4">
            <a:extLst>
              <a:ext uri="{FF2B5EF4-FFF2-40B4-BE49-F238E27FC236}">
                <a16:creationId xmlns:a16="http://schemas.microsoft.com/office/drawing/2014/main" id="{47317B6B-F826-2E43-9A7D-38A8E67F1E5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44700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27</a:t>
            </a:fld>
            <a:endParaRPr lang="en-US" dirty="0"/>
          </a:p>
        </p:txBody>
      </p:sp>
      <p:sp>
        <p:nvSpPr>
          <p:cNvPr id="5" name="Footer Placeholder 4">
            <a:extLst>
              <a:ext uri="{FF2B5EF4-FFF2-40B4-BE49-F238E27FC236}">
                <a16:creationId xmlns:a16="http://schemas.microsoft.com/office/drawing/2014/main" id="{3EC12858-33B9-AF4B-8162-59DDB3A02DB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1511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28</a:t>
            </a:fld>
            <a:endParaRPr lang="en-US" dirty="0"/>
          </a:p>
        </p:txBody>
      </p:sp>
      <p:sp>
        <p:nvSpPr>
          <p:cNvPr id="5" name="Footer Placeholder 4">
            <a:extLst>
              <a:ext uri="{FF2B5EF4-FFF2-40B4-BE49-F238E27FC236}">
                <a16:creationId xmlns:a16="http://schemas.microsoft.com/office/drawing/2014/main" id="{2074AB74-F971-5D4B-B33E-9EC0CDE4EC4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61470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29</a:t>
            </a:fld>
            <a:endParaRPr lang="en-US" dirty="0"/>
          </a:p>
        </p:txBody>
      </p:sp>
      <p:sp>
        <p:nvSpPr>
          <p:cNvPr id="5" name="Footer Placeholder 4">
            <a:extLst>
              <a:ext uri="{FF2B5EF4-FFF2-40B4-BE49-F238E27FC236}">
                <a16:creationId xmlns:a16="http://schemas.microsoft.com/office/drawing/2014/main" id="{618E0B3E-51FF-F841-A6DF-E6DC4656BA3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8285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a:t>
            </a:fld>
            <a:endParaRPr lang="en-US" dirty="0"/>
          </a:p>
        </p:txBody>
      </p:sp>
      <p:sp>
        <p:nvSpPr>
          <p:cNvPr id="5" name="Footer Placeholder 4">
            <a:extLst>
              <a:ext uri="{FF2B5EF4-FFF2-40B4-BE49-F238E27FC236}">
                <a16:creationId xmlns:a16="http://schemas.microsoft.com/office/drawing/2014/main" id="{600C9D87-1FD9-A94C-8F53-411CB1B6C31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01715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30</a:t>
            </a:fld>
            <a:endParaRPr lang="en-US" dirty="0"/>
          </a:p>
        </p:txBody>
      </p:sp>
      <p:sp>
        <p:nvSpPr>
          <p:cNvPr id="5" name="Footer Placeholder 4">
            <a:extLst>
              <a:ext uri="{FF2B5EF4-FFF2-40B4-BE49-F238E27FC236}">
                <a16:creationId xmlns:a16="http://schemas.microsoft.com/office/drawing/2014/main" id="{7EF5AD49-A44C-3843-AB5C-79859FC2F2D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7868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31</a:t>
            </a:fld>
            <a:endParaRPr lang="en-US" dirty="0"/>
          </a:p>
        </p:txBody>
      </p:sp>
      <p:sp>
        <p:nvSpPr>
          <p:cNvPr id="5" name="Footer Placeholder 4">
            <a:extLst>
              <a:ext uri="{FF2B5EF4-FFF2-40B4-BE49-F238E27FC236}">
                <a16:creationId xmlns:a16="http://schemas.microsoft.com/office/drawing/2014/main" id="{65E4C9A0-EA85-B54B-A306-BFF75A41729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66239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32</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0958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33</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55829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34</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89667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35</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9682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36</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7660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37</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7441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38</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2079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39</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15814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4</a:t>
            </a:fld>
            <a:endParaRPr lang="en-US" dirty="0"/>
          </a:p>
        </p:txBody>
      </p:sp>
      <p:sp>
        <p:nvSpPr>
          <p:cNvPr id="5" name="Footer Placeholder 4">
            <a:extLst>
              <a:ext uri="{FF2B5EF4-FFF2-40B4-BE49-F238E27FC236}">
                <a16:creationId xmlns:a16="http://schemas.microsoft.com/office/drawing/2014/main" id="{B0856B1C-580A-4C47-91CC-D9909C30CC4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08937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40</a:t>
            </a:fld>
            <a:endParaRPr lang="en-US" dirty="0"/>
          </a:p>
        </p:txBody>
      </p:sp>
      <p:sp>
        <p:nvSpPr>
          <p:cNvPr id="5" name="Footer Placeholder 4">
            <a:extLst>
              <a:ext uri="{FF2B5EF4-FFF2-40B4-BE49-F238E27FC236}">
                <a16:creationId xmlns:a16="http://schemas.microsoft.com/office/drawing/2014/main" id="{4D07964D-9A62-EE4D-992B-CD6DCFA10A1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62968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sz="1600" dirty="0">
              <a:solidFill>
                <a:srgbClr val="1F497D"/>
              </a:solidFill>
            </a:endParaRPr>
          </a:p>
        </p:txBody>
      </p:sp>
      <p:sp>
        <p:nvSpPr>
          <p:cNvPr id="4" name="Slide Number Placeholder 3"/>
          <p:cNvSpPr>
            <a:spLocks noGrp="1"/>
          </p:cNvSpPr>
          <p:nvPr>
            <p:ph type="sldNum" sz="quarter" idx="10"/>
          </p:nvPr>
        </p:nvSpPr>
        <p:spPr/>
        <p:txBody>
          <a:bodyPr/>
          <a:lstStyle/>
          <a:p>
            <a:fld id="{2A9A2FD5-DFDF-8549-8AC2-EAAC42EF81A8}" type="slidenum">
              <a:rPr lang="en-US" smtClean="0"/>
              <a:t>41</a:t>
            </a:fld>
            <a:endParaRPr lang="en-US"/>
          </a:p>
        </p:txBody>
      </p:sp>
    </p:spTree>
    <p:extLst>
      <p:ext uri="{BB962C8B-B14F-4D97-AF65-F5344CB8AC3E}">
        <p14:creationId xmlns:p14="http://schemas.microsoft.com/office/powerpoint/2010/main" val="227605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5</a:t>
            </a:fld>
            <a:endParaRPr lang="en-US" dirty="0"/>
          </a:p>
        </p:txBody>
      </p:sp>
      <p:sp>
        <p:nvSpPr>
          <p:cNvPr id="5" name="Footer Placeholder 4">
            <a:extLst>
              <a:ext uri="{FF2B5EF4-FFF2-40B4-BE49-F238E27FC236}">
                <a16:creationId xmlns:a16="http://schemas.microsoft.com/office/drawing/2014/main" id="{9A90F424-FA4E-7740-AA12-4552ADF7756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7867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6</a:t>
            </a:fld>
            <a:endParaRPr lang="en-US" dirty="0"/>
          </a:p>
        </p:txBody>
      </p:sp>
      <p:sp>
        <p:nvSpPr>
          <p:cNvPr id="5" name="Footer Placeholder 4">
            <a:extLst>
              <a:ext uri="{FF2B5EF4-FFF2-40B4-BE49-F238E27FC236}">
                <a16:creationId xmlns:a16="http://schemas.microsoft.com/office/drawing/2014/main" id="{0E301A46-8FC8-4B4E-87F7-D274CE10264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256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7</a:t>
            </a:fld>
            <a:endParaRPr lang="en-US" dirty="0"/>
          </a:p>
        </p:txBody>
      </p:sp>
      <p:sp>
        <p:nvSpPr>
          <p:cNvPr id="5" name="Footer Placeholder 4">
            <a:extLst>
              <a:ext uri="{FF2B5EF4-FFF2-40B4-BE49-F238E27FC236}">
                <a16:creationId xmlns:a16="http://schemas.microsoft.com/office/drawing/2014/main" id="{0E301A46-8FC8-4B4E-87F7-D274CE10264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32387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8</a:t>
            </a:fld>
            <a:endParaRPr lang="en-US" dirty="0"/>
          </a:p>
        </p:txBody>
      </p:sp>
      <p:sp>
        <p:nvSpPr>
          <p:cNvPr id="5" name="Footer Placeholder 4">
            <a:extLst>
              <a:ext uri="{FF2B5EF4-FFF2-40B4-BE49-F238E27FC236}">
                <a16:creationId xmlns:a16="http://schemas.microsoft.com/office/drawing/2014/main" id="{71227F2D-FBB6-2E4F-B255-10735E7DB6A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1255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A2FD5-DFDF-8549-8AC2-EAAC42EF81A8}" type="slidenum">
              <a:rPr lang="en-US" smtClean="0"/>
              <a:t>9</a:t>
            </a:fld>
            <a:endParaRPr lang="en-US" dirty="0"/>
          </a:p>
        </p:txBody>
      </p:sp>
      <p:sp>
        <p:nvSpPr>
          <p:cNvPr id="5" name="Footer Placeholder 4">
            <a:extLst>
              <a:ext uri="{FF2B5EF4-FFF2-40B4-BE49-F238E27FC236}">
                <a16:creationId xmlns:a16="http://schemas.microsoft.com/office/drawing/2014/main" id="{4C227821-C2AA-3B40-8B21-28E25699AC8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20540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396287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365699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403049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userDrawn="1"/>
        </p:nvSpPr>
        <p:spPr>
          <a:xfrm>
            <a:off x="0" y="492121"/>
            <a:ext cx="9144000" cy="608806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3" name="Picture 2" descr="pencil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7" y="268048"/>
            <a:ext cx="4609870" cy="187110"/>
          </a:xfrm>
          <a:prstGeom prst="rect">
            <a:avLst/>
          </a:prstGeom>
        </p:spPr>
      </p:pic>
      <p:sp>
        <p:nvSpPr>
          <p:cNvPr id="4" name="Title Placeholder 1"/>
          <p:cNvSpPr>
            <a:spLocks noGrp="1"/>
          </p:cNvSpPr>
          <p:nvPr>
            <p:ph type="title"/>
          </p:nvPr>
        </p:nvSpPr>
        <p:spPr>
          <a:xfrm>
            <a:off x="2151062" y="1076328"/>
            <a:ext cx="6535737" cy="1344613"/>
          </a:xfrm>
          <a:prstGeom prst="rect">
            <a:avLst/>
          </a:prstGeom>
        </p:spPr>
        <p:txBody>
          <a:bodyPr vert="horz" lIns="91440" tIns="45720" rIns="91440" bIns="45720" rtlCol="0" anchor="ctr">
            <a:normAutofit/>
          </a:bodyPr>
          <a:lstStyle>
            <a:lvl1pPr algn="l">
              <a:lnSpc>
                <a:spcPct val="80000"/>
              </a:lnSpc>
              <a:defRPr b="0" i="0" kern="1100" spc="0">
                <a:solidFill>
                  <a:srgbClr val="364A7A"/>
                </a:solidFill>
                <a:latin typeface="Minion Pro"/>
                <a:cs typeface="Minion Pro"/>
              </a:defRPr>
            </a:lvl1pPr>
          </a:lstStyle>
          <a:p>
            <a:r>
              <a:rPr lang="en-US" dirty="0"/>
              <a:t>Click to edit Master title style</a:t>
            </a:r>
          </a:p>
        </p:txBody>
      </p:sp>
      <p:cxnSp>
        <p:nvCxnSpPr>
          <p:cNvPr id="5" name="Straight Connector 4"/>
          <p:cNvCxnSpPr/>
          <p:nvPr userDrawn="1"/>
        </p:nvCxnSpPr>
        <p:spPr>
          <a:xfrm>
            <a:off x="2286000" y="2645103"/>
            <a:ext cx="6400800"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
        <p:nvSpPr>
          <p:cNvPr id="7" name="Text Placeholder 6"/>
          <p:cNvSpPr>
            <a:spLocks noGrp="1"/>
          </p:cNvSpPr>
          <p:nvPr>
            <p:ph type="body" sz="quarter" idx="10"/>
          </p:nvPr>
        </p:nvSpPr>
        <p:spPr>
          <a:xfrm>
            <a:off x="2151064" y="2908302"/>
            <a:ext cx="6535737" cy="3503613"/>
          </a:xfrm>
          <a:prstGeom prst="rect">
            <a:avLst/>
          </a:prstGeom>
        </p:spPr>
        <p:txBody>
          <a:bodyPr>
            <a:normAutofit/>
          </a:bodyPr>
          <a:lstStyle>
            <a:lvl1pPr marL="257175" indent="-257175">
              <a:buFont typeface="Wingdings" charset="2"/>
              <a:buChar char="§"/>
              <a:defRPr sz="1800" baseline="0">
                <a:solidFill>
                  <a:srgbClr val="364A7A"/>
                </a:solidFill>
                <a:latin typeface="Minion Pro"/>
                <a:cs typeface="Minion Pro"/>
              </a:defRPr>
            </a:lvl1pPr>
            <a:lvl2pPr marL="557213" indent="-214313">
              <a:buFont typeface="Wingdings" charset="2"/>
              <a:buChar char="§"/>
              <a:defRPr sz="1800" baseline="0">
                <a:solidFill>
                  <a:srgbClr val="364A7A"/>
                </a:solidFill>
                <a:latin typeface="Minion Pro"/>
                <a:cs typeface="Minion Pro"/>
              </a:defRPr>
            </a:lvl2pPr>
            <a:lvl3pPr marL="857250" indent="-171450">
              <a:buFont typeface="Wingdings" charset="2"/>
              <a:buChar char="§"/>
              <a:defRPr sz="1800" baseline="0">
                <a:solidFill>
                  <a:srgbClr val="364A7A"/>
                </a:solidFill>
                <a:latin typeface="Minion Pro"/>
                <a:cs typeface="Minion Pro"/>
              </a:defRPr>
            </a:lvl3pPr>
            <a:lvl4pPr marL="1200150" indent="-171450">
              <a:buFont typeface="Wingdings" charset="2"/>
              <a:buChar char="§"/>
              <a:defRPr sz="1800" baseline="0">
                <a:solidFill>
                  <a:srgbClr val="364A7A"/>
                </a:solidFill>
                <a:latin typeface="Minion Pro"/>
                <a:cs typeface="Minion Pro"/>
              </a:defRPr>
            </a:lvl4pPr>
            <a:lvl5pPr marL="1543050" indent="-171450">
              <a:buFont typeface="Wingdings" charset="2"/>
              <a:buChar char="§"/>
              <a:defRPr sz="1800" baseline="0">
                <a:solidFill>
                  <a:srgbClr val="364A7A"/>
                </a:solidFill>
                <a:latin typeface="Minion Pro"/>
                <a:cs typeface="Minion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285751" y="1047750"/>
            <a:ext cx="1682750" cy="521493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222344535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160591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801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76984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164905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997161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3884575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750807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4213792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1792902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1296221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675342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11D54F-B459-449B-97E2-5AA06430B778}" type="slidenum">
              <a:rPr lang="en-US" smtClean="0"/>
              <a:t>‹#›</a:t>
            </a:fld>
            <a:endParaRPr lang="en-US" dirty="0"/>
          </a:p>
        </p:txBody>
      </p:sp>
    </p:spTree>
    <p:extLst>
      <p:ext uri="{BB962C8B-B14F-4D97-AF65-F5344CB8AC3E}">
        <p14:creationId xmlns:p14="http://schemas.microsoft.com/office/powerpoint/2010/main" val="1194802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281268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54072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417087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3810920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426975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928074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943C09-526F-164F-927F-C3B05F2BCCDD}" type="slidenum">
              <a:rPr lang="en-US" smtClean="0"/>
              <a:t>‹#›</a:t>
            </a:fld>
            <a:endParaRPr lang="en-US" dirty="0"/>
          </a:p>
        </p:txBody>
      </p:sp>
    </p:spTree>
    <p:extLst>
      <p:ext uri="{BB962C8B-B14F-4D97-AF65-F5344CB8AC3E}">
        <p14:creationId xmlns:p14="http://schemas.microsoft.com/office/powerpoint/2010/main" val="324239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943C09-526F-164F-927F-C3B05F2BCCDD}" type="slidenum">
              <a:rPr lang="en-US" smtClean="0"/>
              <a:t>‹#›</a:t>
            </a:fld>
            <a:endParaRPr lang="en-US" dirty="0"/>
          </a:p>
        </p:txBody>
      </p:sp>
    </p:spTree>
    <p:extLst>
      <p:ext uri="{BB962C8B-B14F-4D97-AF65-F5344CB8AC3E}">
        <p14:creationId xmlns:p14="http://schemas.microsoft.com/office/powerpoint/2010/main" val="5474306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1D54F-B459-449B-97E2-5AA06430B778}" type="slidenum">
              <a:rPr lang="en-US" smtClean="0"/>
              <a:t>‹#›</a:t>
            </a:fld>
            <a:endParaRPr lang="en-US" dirty="0"/>
          </a:p>
        </p:txBody>
      </p:sp>
    </p:spTree>
    <p:extLst>
      <p:ext uri="{BB962C8B-B14F-4D97-AF65-F5344CB8AC3E}">
        <p14:creationId xmlns:p14="http://schemas.microsoft.com/office/powerpoint/2010/main" val="8103522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my.nps.edu/documents/105790666/106471207/How_To_Add_Thesis_Dashboard.pptx/55f5aeaf-b5b4-4b1c-9cbd-03ebe73bc4a1"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15.jpe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15.wdp"/><Relationship Id="rId5" Type="http://schemas.openxmlformats.org/officeDocument/2006/relationships/image" Target="../media/image23.jpe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3" Type="http://schemas.openxmlformats.org/officeDocument/2006/relationships/hyperlink" Target="https://nps.edu/documents/105790666/106471207/How_To_Add_Thesis_Dashboard.pptx/ff819605-8818-d953-6e73-e16657a1b26b?t=1583532261743"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25.png"/><Relationship Id="rId4" Type="http://schemas.microsoft.com/office/2007/relationships/hdphoto" Target="../media/hdphoto18.wdp"/></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19.wdp"/></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20.wdp"/></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microsoft.com/office/2007/relationships/hdphoto" Target="../media/hdphoto21.wdp"/></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21.wdp"/></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microsoft.com/office/2007/relationships/hdphoto" Target="../media/hdphoto22.wdp"/></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microsoft.com/office/2007/relationships/hdphoto" Target="../media/hdphoto23.wdp"/></Relationships>
</file>

<file path=ppt/slides/_rels/slide28.xml.rels><?xml version="1.0" encoding="UTF-8" standalone="yes"?>
<Relationships xmlns="http://schemas.openxmlformats.org/package/2006/relationships"><Relationship Id="rId3" Type="http://schemas.openxmlformats.org/officeDocument/2006/relationships/hyperlink" Target="https://my.nps.edu/documents/105790666/106471207/FOUO_Marking_Guidance_TPO.pdf/91a66108-1d4e-4e11-9427-254410b03a90"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microsoft.com/office/2007/relationships/hdphoto" Target="../media/hdphoto24.wdp"/><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25.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tif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microsoft.com/office/2007/relationships/hdphoto" Target="../media/hdphoto26.wdp"/></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microsoft.com/office/2007/relationships/hdphoto" Target="../media/hdphoto27.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mailto:SPresearch@nps.edu"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38.jpeg"/><Relationship Id="rId4" Type="http://schemas.microsoft.com/office/2007/relationships/hdphoto" Target="../media/hdphoto28.wdp"/></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microsoft.com/office/2007/relationships/hdphoto" Target="../media/hdphoto31.wdp"/><Relationship Id="rId5" Type="http://schemas.openxmlformats.org/officeDocument/2006/relationships/image" Target="../media/image40.jpeg"/><Relationship Id="rId4" Type="http://schemas.microsoft.com/office/2007/relationships/hdphoto" Target="../media/hdphoto30.wdp"/></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microsoft.com/office/2007/relationships/hdphoto" Target="../media/hdphoto33.wdp"/><Relationship Id="rId5" Type="http://schemas.openxmlformats.org/officeDocument/2006/relationships/image" Target="../media/image43.jpeg"/><Relationship Id="rId4" Type="http://schemas.microsoft.com/office/2007/relationships/hdphoto" Target="../media/hdphoto32.wdp"/></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microsoft.com/office/2007/relationships/hdphoto" Target="../media/hdphoto36.wdp"/><Relationship Id="rId5" Type="http://schemas.openxmlformats.org/officeDocument/2006/relationships/image" Target="../media/image46.jpeg"/><Relationship Id="rId4" Type="http://schemas.microsoft.com/office/2007/relationships/hdphoto" Target="../media/hdphoto35.wdp"/></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microsoft.com/office/2007/relationships/hdphoto" Target="../media/hdphoto37.wdp"/></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microsoft.com/office/2007/relationships/hdphoto" Target="../media/hdphoto38.wdp"/><Relationship Id="rId5" Type="http://schemas.openxmlformats.org/officeDocument/2006/relationships/image" Target="../media/image48.jpeg"/><Relationship Id="rId4" Type="http://schemas.microsoft.com/office/2007/relationships/hdphoto" Target="../media/hdphoto37.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microsoft.com/office/2007/relationships/hdphoto" Target="../media/hdphoto40.wdp"/><Relationship Id="rId5" Type="http://schemas.openxmlformats.org/officeDocument/2006/relationships/image" Target="../media/image50.jpeg"/><Relationship Id="rId4" Type="http://schemas.microsoft.com/office/2007/relationships/hdphoto" Target="../media/hdphoto39.wdp"/></Relationships>
</file>

<file path=ppt/slides/_rels/slide41.xml.rels><?xml version="1.0" encoding="UTF-8" standalone="yes"?>
<Relationships xmlns="http://schemas.openxmlformats.org/package/2006/relationships"><Relationship Id="rId3" Type="http://schemas.openxmlformats.org/officeDocument/2006/relationships/hyperlink" Target="https://my.nps.edu/web/thesisprocessing/python-help"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thesisprocessingoffice@nps.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hyperlink" Target="mailto:registrar@nps.edu" TargetMode="External"/><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jpeg"/><Relationship Id="rId5" Type="http://schemas.microsoft.com/office/2007/relationships/hdphoto" Target="../media/hdphoto5.wdp"/><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4400" y="2"/>
            <a:ext cx="6535737" cy="649443"/>
          </a:xfrm>
        </p:spPr>
        <p:txBody>
          <a:bodyPr>
            <a:normAutofit/>
          </a:bodyPr>
          <a:lstStyle/>
          <a:p>
            <a:pPr algn="r"/>
            <a:r>
              <a:rPr lang="en-US" sz="3200" dirty="0">
                <a:solidFill>
                  <a:schemeClr val="accent4"/>
                </a:solidFill>
                <a:latin typeface="Times" charset="0"/>
                <a:ea typeface="Times" charset="0"/>
                <a:cs typeface="Times" charset="0"/>
              </a:rPr>
              <a:t>Python 2 Thesis Support</a:t>
            </a:r>
          </a:p>
        </p:txBody>
      </p:sp>
      <p:sp>
        <p:nvSpPr>
          <p:cNvPr id="3" name="Rectangle 2"/>
          <p:cNvSpPr/>
          <p:nvPr/>
        </p:nvSpPr>
        <p:spPr>
          <a:xfrm>
            <a:off x="1288213" y="2475782"/>
            <a:ext cx="7605622" cy="241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81DD2911-E23F-7446-B260-7C061AA1382E}"/>
              </a:ext>
            </a:extLst>
          </p:cNvPr>
          <p:cNvSpPr txBox="1"/>
          <p:nvPr/>
        </p:nvSpPr>
        <p:spPr>
          <a:xfrm>
            <a:off x="0" y="1615799"/>
            <a:ext cx="5331984" cy="1138773"/>
          </a:xfrm>
          <a:prstGeom prst="rect">
            <a:avLst/>
          </a:prstGeom>
          <a:noFill/>
        </p:spPr>
        <p:txBody>
          <a:bodyPr wrap="square" rtlCol="0">
            <a:spAutoFit/>
          </a:bodyPr>
          <a:lstStyle/>
          <a:p>
            <a:pPr algn="ctr"/>
            <a:r>
              <a:rPr lang="en-US" sz="3400" b="1" dirty="0">
                <a:ln w="0"/>
                <a:solidFill>
                  <a:srgbClr val="FF0000"/>
                </a:solidFill>
                <a:effectLst>
                  <a:outerShdw blurRad="38100" dist="25400" dir="5400000" algn="ctr" rotWithShape="0">
                    <a:srgbClr val="6E747A">
                      <a:alpha val="43000"/>
                    </a:srgbClr>
                  </a:outerShdw>
                </a:effectLst>
              </a:rPr>
              <a:t>Students:</a:t>
            </a:r>
          </a:p>
          <a:p>
            <a:pPr algn="ctr"/>
            <a:r>
              <a:rPr lang="en-US" sz="3400" b="1" dirty="0">
                <a:ln w="0"/>
                <a:solidFill>
                  <a:schemeClr val="accent1">
                    <a:lumMod val="50000"/>
                  </a:schemeClr>
                </a:solidFill>
                <a:effectLst>
                  <a:outerShdw blurRad="38100" dist="25400" dir="5400000" algn="ctr" rotWithShape="0">
                    <a:srgbClr val="6E747A">
                      <a:alpha val="43000"/>
                    </a:srgbClr>
                  </a:outerShdw>
                </a:effectLst>
              </a:rPr>
              <a:t>New Thesis Proposals</a:t>
            </a:r>
          </a:p>
        </p:txBody>
      </p:sp>
      <p:pic>
        <p:nvPicPr>
          <p:cNvPr id="17" name="Picture 16"/>
          <p:cNvPicPr/>
          <p:nvPr/>
        </p:nvPicPr>
        <p:blipFill>
          <a:blip r:embed="rId3"/>
          <a:stretch>
            <a:fillRect/>
          </a:stretch>
        </p:blipFill>
        <p:spPr>
          <a:xfrm>
            <a:off x="5783777" y="4223722"/>
            <a:ext cx="3293972" cy="1863569"/>
          </a:xfrm>
          <a:prstGeom prst="rect">
            <a:avLst/>
          </a:prstGeom>
        </p:spPr>
      </p:pic>
      <p:pic>
        <p:nvPicPr>
          <p:cNvPr id="5" name="Picture 4"/>
          <p:cNvPicPr>
            <a:picLocks noChangeAspect="1"/>
          </p:cNvPicPr>
          <p:nvPr/>
        </p:nvPicPr>
        <p:blipFill>
          <a:blip r:embed="rId4"/>
          <a:stretch>
            <a:fillRect/>
          </a:stretch>
        </p:blipFill>
        <p:spPr>
          <a:xfrm>
            <a:off x="5331984" y="524981"/>
            <a:ext cx="3742923" cy="3413973"/>
          </a:xfrm>
          <a:prstGeom prst="rect">
            <a:avLst/>
          </a:prstGeom>
        </p:spPr>
      </p:pic>
    </p:spTree>
    <p:extLst>
      <p:ext uri="{BB962C8B-B14F-4D97-AF65-F5344CB8AC3E}">
        <p14:creationId xmlns:p14="http://schemas.microsoft.com/office/powerpoint/2010/main" val="88258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p:txBody>
          <a:bodyPr>
            <a:normAutofit/>
          </a:bodyPr>
          <a:lstStyle/>
          <a:p>
            <a:pPr algn="r"/>
            <a:r>
              <a:rPr lang="en-US" sz="32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28600" y="1168400"/>
            <a:ext cx="2552699" cy="3785652"/>
          </a:xfrm>
          <a:prstGeom prst="rect">
            <a:avLst/>
          </a:prstGeom>
          <a:noFill/>
        </p:spPr>
        <p:txBody>
          <a:bodyPr wrap="square" rtlCol="0">
            <a:spAutoFit/>
          </a:bodyPr>
          <a:lstStyle/>
          <a:p>
            <a:pPr marL="342900" lvl="1" indent="-342900">
              <a:spcAft>
                <a:spcPts val="1200"/>
              </a:spcAft>
              <a:buFont typeface="+mj-lt"/>
              <a:buAutoNum type="arabicPeriod" startAt="6"/>
            </a:pPr>
            <a:r>
              <a:rPr lang="en-US" sz="1600" b="1" dirty="0">
                <a:solidFill>
                  <a:srgbClr val="C00000"/>
                </a:solidFill>
              </a:rPr>
              <a:t>Co-authors, continued</a:t>
            </a:r>
            <a:endParaRPr lang="en-US" sz="1200" b="1" dirty="0">
              <a:solidFill>
                <a:schemeClr val="bg1"/>
              </a:solidFill>
            </a:endParaRPr>
          </a:p>
          <a:p>
            <a:pPr marL="228600" lvl="1" indent="-228600">
              <a:spcAft>
                <a:spcPts val="1200"/>
              </a:spcAft>
              <a:buFont typeface="+mj-lt"/>
              <a:buAutoNum type="alphaLcPeriod"/>
            </a:pPr>
            <a:r>
              <a:rPr lang="en-US" sz="1200" dirty="0">
                <a:solidFill>
                  <a:schemeClr val="bg1"/>
                </a:solidFill>
              </a:rPr>
              <a:t>Click on the </a:t>
            </a:r>
            <a:r>
              <a:rPr lang="en-US" sz="1200" b="1" dirty="0">
                <a:solidFill>
                  <a:schemeClr val="bg1"/>
                </a:solidFill>
              </a:rPr>
              <a:t>“Search” field </a:t>
            </a:r>
            <a:r>
              <a:rPr lang="en-US" sz="1200" dirty="0">
                <a:solidFill>
                  <a:schemeClr val="bg1"/>
                </a:solidFill>
              </a:rPr>
              <a:t>to display a blank entry field and student names in a drop-down menu. </a:t>
            </a:r>
          </a:p>
          <a:p>
            <a:pPr marL="228600" lvl="1" indent="-228600">
              <a:spcAft>
                <a:spcPts val="1200"/>
              </a:spcAft>
              <a:buFont typeface="+mj-lt"/>
              <a:buAutoNum type="alphaLcPeriod"/>
            </a:pPr>
            <a:r>
              <a:rPr lang="en-US" sz="1200" dirty="0">
                <a:solidFill>
                  <a:schemeClr val="bg1"/>
                </a:solidFill>
              </a:rPr>
              <a:t>Start typing in your co-author’s last name. Then select him or her from the drop-down menu. </a:t>
            </a:r>
            <a:br>
              <a:rPr lang="en-US" sz="1200" dirty="0">
                <a:solidFill>
                  <a:schemeClr val="bg1"/>
                </a:solidFill>
              </a:rPr>
            </a:br>
            <a:br>
              <a:rPr lang="en-US" sz="1200" dirty="0">
                <a:solidFill>
                  <a:schemeClr val="bg1"/>
                </a:solidFill>
              </a:rPr>
            </a:br>
            <a:br>
              <a:rPr lang="en-US" sz="1200" dirty="0">
                <a:solidFill>
                  <a:schemeClr val="bg1"/>
                </a:solidFill>
              </a:rPr>
            </a:br>
            <a:r>
              <a:rPr lang="en-US" sz="1200" b="1" dirty="0">
                <a:solidFill>
                  <a:srgbClr val="C00000"/>
                </a:solidFill>
              </a:rPr>
              <a:t>NOTE</a:t>
            </a:r>
            <a:r>
              <a:rPr lang="en-US" sz="1200" dirty="0">
                <a:solidFill>
                  <a:schemeClr val="bg1"/>
                </a:solidFill>
              </a:rPr>
              <a:t>: Your co-author </a:t>
            </a:r>
            <a:r>
              <a:rPr lang="en-US" sz="1200" b="1" i="1" dirty="0">
                <a:solidFill>
                  <a:schemeClr val="bg1"/>
                </a:solidFill>
              </a:rPr>
              <a:t>must</a:t>
            </a:r>
            <a:r>
              <a:rPr lang="en-US" sz="1200" b="1" dirty="0">
                <a:solidFill>
                  <a:schemeClr val="bg1"/>
                </a:solidFill>
              </a:rPr>
              <a:t> </a:t>
            </a:r>
            <a:r>
              <a:rPr lang="en-US" sz="1200" dirty="0">
                <a:solidFill>
                  <a:schemeClr val="bg1"/>
                </a:solidFill>
              </a:rPr>
              <a:t>have a curriculum </a:t>
            </a:r>
            <a:r>
              <a:rPr lang="en-US" sz="1200" b="1" dirty="0">
                <a:solidFill>
                  <a:schemeClr val="bg1"/>
                </a:solidFill>
              </a:rPr>
              <a:t>Track </a:t>
            </a:r>
            <a:r>
              <a:rPr lang="en-US" sz="1200" dirty="0">
                <a:solidFill>
                  <a:schemeClr val="bg1"/>
                </a:solidFill>
              </a:rPr>
              <a:t>assigned in Python to appear on this list. </a:t>
            </a:r>
            <a:br>
              <a:rPr lang="en-US" sz="1200" dirty="0">
                <a:solidFill>
                  <a:schemeClr val="bg1"/>
                </a:solidFill>
              </a:rPr>
            </a:br>
            <a:br>
              <a:rPr lang="en-US" sz="1200" dirty="0">
                <a:solidFill>
                  <a:schemeClr val="bg1"/>
                </a:solidFill>
              </a:rPr>
            </a:br>
            <a:r>
              <a:rPr lang="en-US" sz="1200" dirty="0">
                <a:solidFill>
                  <a:schemeClr val="bg1"/>
                </a:solidFill>
              </a:rPr>
              <a:t>If you do not find your co-author’s name, ask him or her to log into Python and follow the instructions to assign a curriculum track </a:t>
            </a:r>
            <a:r>
              <a:rPr lang="en-US" sz="1200" dirty="0">
                <a:solidFill>
                  <a:schemeClr val="bg1"/>
                </a:solidFill>
                <a:hlinkClick r:id="rId3"/>
              </a:rPr>
              <a:t>here</a:t>
            </a:r>
            <a:r>
              <a:rPr lang="en-US" sz="1200" dirty="0">
                <a:solidFill>
                  <a:schemeClr val="bg1"/>
                </a:solidFill>
              </a:rPr>
              <a:t>.</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829732" y="1168400"/>
            <a:ext cx="6072968" cy="3390900"/>
          </a:xfrm>
          <a:prstGeom prst="rect">
            <a:avLst/>
          </a:prstGeom>
          <a:effectLst>
            <a:outerShdw blurRad="50800" dist="38100" dir="2700000" algn="tl" rotWithShape="0">
              <a:prstClr val="black">
                <a:alpha val="40000"/>
              </a:prstClr>
            </a:outerShdw>
          </a:effectLst>
        </p:spPr>
      </p:pic>
      <p:sp>
        <p:nvSpPr>
          <p:cNvPr id="18" name="Rectangle 17"/>
          <p:cNvSpPr/>
          <p:nvPr/>
        </p:nvSpPr>
        <p:spPr>
          <a:xfrm>
            <a:off x="2951650" y="23235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Name</a:t>
            </a:r>
          </a:p>
        </p:txBody>
      </p:sp>
      <p:sp>
        <p:nvSpPr>
          <p:cNvPr id="17" name="Rounded Rectangle 16"/>
          <p:cNvSpPr/>
          <p:nvPr/>
        </p:nvSpPr>
        <p:spPr>
          <a:xfrm>
            <a:off x="3987800" y="1752601"/>
            <a:ext cx="1854200" cy="40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660050" y="2298194"/>
            <a:ext cx="1137750" cy="152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email address</a:t>
            </a:r>
          </a:p>
        </p:txBody>
      </p:sp>
      <p:sp>
        <p:nvSpPr>
          <p:cNvPr id="15" name="TextBox 14">
            <a:extLst>
              <a:ext uri="{FF2B5EF4-FFF2-40B4-BE49-F238E27FC236}">
                <a16:creationId xmlns:a16="http://schemas.microsoft.com/office/drawing/2014/main" id="{1F52CFC4-6DE1-EB4A-B193-B58A4256D060}"/>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10</a:t>
            </a:r>
          </a:p>
        </p:txBody>
      </p:sp>
      <p:sp>
        <p:nvSpPr>
          <p:cNvPr id="16" name="Title 3">
            <a:extLst>
              <a:ext uri="{FF2B5EF4-FFF2-40B4-BE49-F238E27FC236}">
                <a16:creationId xmlns:a16="http://schemas.microsoft.com/office/drawing/2014/main" id="{B163D00E-E7C0-2C44-9590-91E86A343812}"/>
              </a:ext>
            </a:extLst>
          </p:cNvPr>
          <p:cNvSpPr txBox="1">
            <a:spLocks/>
          </p:cNvSpPr>
          <p:nvPr/>
        </p:nvSpPr>
        <p:spPr>
          <a:xfrm>
            <a:off x="2565027" y="0"/>
            <a:ext cx="6535737" cy="64944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0" i="0" kern="1100" spc="0">
                <a:solidFill>
                  <a:srgbClr val="364A7A"/>
                </a:solidFill>
                <a:latin typeface="Minion Pro"/>
                <a:ea typeface="+mj-ea"/>
                <a:cs typeface="Minion Pro"/>
              </a:defRPr>
            </a:lvl1pPr>
          </a:lstStyle>
          <a:p>
            <a:pPr algn="r"/>
            <a:r>
              <a:rPr lang="en-US" sz="2400" dirty="0">
                <a:solidFill>
                  <a:schemeClr val="accent4"/>
                </a:solidFill>
                <a:latin typeface="Times" charset="0"/>
                <a:ea typeface="Times" charset="0"/>
                <a:cs typeface="Times" charset="0"/>
              </a:rPr>
              <a:t>Python 2 Thesis Support</a:t>
            </a:r>
          </a:p>
        </p:txBody>
      </p:sp>
      <p:cxnSp>
        <p:nvCxnSpPr>
          <p:cNvPr id="12" name="Straight Arrow Connector 11"/>
          <p:cNvCxnSpPr/>
          <p:nvPr/>
        </p:nvCxnSpPr>
        <p:spPr>
          <a:xfrm>
            <a:off x="2550017" y="1751527"/>
            <a:ext cx="141667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74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41300" y="1193800"/>
            <a:ext cx="2451099" cy="5386090"/>
          </a:xfrm>
          <a:prstGeom prst="rect">
            <a:avLst/>
          </a:prstGeom>
          <a:noFill/>
        </p:spPr>
        <p:txBody>
          <a:bodyPr wrap="square" rtlCol="0">
            <a:spAutoFit/>
          </a:bodyPr>
          <a:lstStyle/>
          <a:p>
            <a:pPr marL="342900" lvl="1" indent="-342900">
              <a:spcAft>
                <a:spcPts val="1200"/>
              </a:spcAft>
              <a:buFont typeface="+mj-lt"/>
              <a:buAutoNum type="arabicPeriod" startAt="6"/>
            </a:pPr>
            <a:r>
              <a:rPr lang="en-US" sz="1600" b="1" dirty="0">
                <a:solidFill>
                  <a:srgbClr val="C00000"/>
                </a:solidFill>
              </a:rPr>
              <a:t>Co-authors, continued</a:t>
            </a:r>
            <a:br>
              <a:rPr lang="en-US" sz="1600" b="1" dirty="0">
                <a:solidFill>
                  <a:schemeClr val="bg1"/>
                </a:solidFill>
              </a:rPr>
            </a:br>
            <a:endParaRPr lang="en-US" sz="1200" b="1" dirty="0">
              <a:solidFill>
                <a:schemeClr val="bg1"/>
              </a:solidFill>
            </a:endParaRPr>
          </a:p>
          <a:p>
            <a:pPr marL="228600" lvl="1" indent="-228600">
              <a:spcAft>
                <a:spcPts val="1200"/>
              </a:spcAft>
              <a:buFont typeface="+mj-lt"/>
              <a:buAutoNum type="alphaLcPeriod" startAt="3"/>
            </a:pPr>
            <a:r>
              <a:rPr lang="en-US" sz="1200" dirty="0">
                <a:solidFill>
                  <a:schemeClr val="bg1"/>
                </a:solidFill>
              </a:rPr>
              <a:t>Once you have selected your co-author’s name, click on the blue “</a:t>
            </a:r>
            <a:r>
              <a:rPr lang="en-US" sz="1200" b="1" dirty="0">
                <a:solidFill>
                  <a:srgbClr val="0089ED"/>
                </a:solidFill>
              </a:rPr>
              <a:t>Add Selected as New Author</a:t>
            </a:r>
            <a:r>
              <a:rPr lang="en-US" sz="1200" dirty="0">
                <a:solidFill>
                  <a:schemeClr val="bg1"/>
                </a:solidFill>
              </a:rPr>
              <a:t>” button. </a:t>
            </a:r>
            <a:br>
              <a:rPr lang="en-US" sz="1200" dirty="0">
                <a:solidFill>
                  <a:schemeClr val="bg1"/>
                </a:solidFill>
              </a:rPr>
            </a:br>
            <a:br>
              <a:rPr lang="en-US" sz="1200" dirty="0">
                <a:solidFill>
                  <a:schemeClr val="bg1"/>
                </a:solidFill>
              </a:rPr>
            </a:br>
            <a:r>
              <a:rPr lang="en-US" sz="1200" dirty="0">
                <a:solidFill>
                  <a:schemeClr val="bg1"/>
                </a:solidFill>
              </a:rPr>
              <a:t>Your co-author will now appear with yours in the list of authors. </a:t>
            </a:r>
            <a:r>
              <a:rPr lang="en-US" sz="1200" i="1" dirty="0">
                <a:solidFill>
                  <a:schemeClr val="bg1"/>
                </a:solidFill>
              </a:rPr>
              <a:t>Author names are listed in the order they were added. </a:t>
            </a:r>
          </a:p>
          <a:p>
            <a:pPr marL="228600" lvl="1" indent="-228600">
              <a:spcAft>
                <a:spcPts val="1200"/>
              </a:spcAft>
              <a:buFont typeface="+mj-lt"/>
              <a:buAutoNum type="alphaLcPeriod" startAt="3"/>
            </a:pPr>
            <a:r>
              <a:rPr lang="en-US" sz="1200" dirty="0">
                <a:solidFill>
                  <a:schemeClr val="bg1"/>
                </a:solidFill>
              </a:rPr>
              <a:t>Repeat steps 6a to 6c to add additional authors.</a:t>
            </a:r>
          </a:p>
          <a:p>
            <a:pPr marL="228600" lvl="1" indent="-228600">
              <a:spcAft>
                <a:spcPts val="1200"/>
              </a:spcAft>
              <a:buFont typeface="+mj-lt"/>
              <a:buAutoNum type="alphaLcPeriod" startAt="3"/>
            </a:pPr>
            <a:r>
              <a:rPr lang="en-US" sz="1200" dirty="0">
                <a:solidFill>
                  <a:schemeClr val="bg1"/>
                </a:solidFill>
              </a:rPr>
              <a:t>To change the order in which authors will appear on the thesis itself, use the “</a:t>
            </a:r>
            <a:r>
              <a:rPr lang="en-US" sz="1200" b="1" dirty="0">
                <a:solidFill>
                  <a:schemeClr val="bg1"/>
                </a:solidFill>
              </a:rPr>
              <a:t>Sorting</a:t>
            </a:r>
            <a:r>
              <a:rPr lang="en-US" sz="1200" dirty="0">
                <a:solidFill>
                  <a:schemeClr val="bg1"/>
                </a:solidFill>
              </a:rPr>
              <a:t>” </a:t>
            </a:r>
            <a:r>
              <a:rPr lang="en-US" sz="1200" b="1" dirty="0">
                <a:solidFill>
                  <a:srgbClr val="0089ED"/>
                </a:solidFill>
              </a:rPr>
              <a:t>arrows</a:t>
            </a:r>
            <a:r>
              <a:rPr lang="en-US" sz="1200" dirty="0">
                <a:solidFill>
                  <a:schemeClr val="bg1"/>
                </a:solidFill>
              </a:rPr>
              <a:t> to reorder them, first to last. </a:t>
            </a:r>
          </a:p>
          <a:p>
            <a:pPr marL="228600" lvl="1" indent="-228600">
              <a:spcAft>
                <a:spcPts val="1200"/>
              </a:spcAft>
              <a:buFont typeface="+mj-lt"/>
              <a:buAutoNum type="alphaLcPeriod" startAt="3"/>
            </a:pPr>
            <a:r>
              <a:rPr lang="en-US" sz="1200" dirty="0">
                <a:solidFill>
                  <a:schemeClr val="bg1"/>
                </a:solidFill>
              </a:rPr>
              <a:t>Delete co-authors by clicking on the ”</a:t>
            </a:r>
            <a:r>
              <a:rPr lang="en-US" sz="1200" b="1" dirty="0">
                <a:solidFill>
                  <a:srgbClr val="0089ED"/>
                </a:solidFill>
              </a:rPr>
              <a:t>X</a:t>
            </a:r>
            <a:r>
              <a:rPr lang="en-US" sz="1200" dirty="0">
                <a:solidFill>
                  <a:schemeClr val="bg1"/>
                </a:solidFill>
              </a:rPr>
              <a:t>” in the </a:t>
            </a:r>
            <a:r>
              <a:rPr lang="en-US" sz="1200" b="1" dirty="0">
                <a:solidFill>
                  <a:schemeClr val="bg1"/>
                </a:solidFill>
              </a:rPr>
              <a:t>Delete</a:t>
            </a:r>
            <a:r>
              <a:rPr lang="en-US" sz="1200" dirty="0">
                <a:solidFill>
                  <a:schemeClr val="bg1"/>
                </a:solidFill>
              </a:rPr>
              <a:t> column. </a:t>
            </a:r>
            <a:br>
              <a:rPr lang="en-US" sz="1200" dirty="0">
                <a:solidFill>
                  <a:schemeClr val="bg1"/>
                </a:solidFill>
              </a:rPr>
            </a:br>
            <a:br>
              <a:rPr lang="en-US" sz="1200" dirty="0">
                <a:solidFill>
                  <a:schemeClr val="bg1"/>
                </a:solidFill>
              </a:rPr>
            </a:br>
            <a:r>
              <a:rPr lang="en-US" sz="1200" b="1" dirty="0">
                <a:solidFill>
                  <a:srgbClr val="FF0000"/>
                </a:solidFill>
              </a:rPr>
              <a:t>NOTE</a:t>
            </a:r>
            <a:r>
              <a:rPr lang="en-US" sz="1200" dirty="0">
                <a:solidFill>
                  <a:schemeClr val="bg1"/>
                </a:solidFill>
              </a:rPr>
              <a:t>: After a thesis proposal has been approved in Python, only Ed Techs and POs, not students, have permissions to add or delete co-authors.</a:t>
            </a:r>
          </a:p>
        </p:txBody>
      </p:sp>
      <p:sp>
        <p:nvSpPr>
          <p:cNvPr id="7" name="TextBox 6"/>
          <p:cNvSpPr txBox="1"/>
          <p:nvPr/>
        </p:nvSpPr>
        <p:spPr>
          <a:xfrm>
            <a:off x="2832422" y="5804221"/>
            <a:ext cx="5854378" cy="338554"/>
          </a:xfrm>
          <a:prstGeom prst="rect">
            <a:avLst/>
          </a:prstGeom>
          <a:solidFill>
            <a:schemeClr val="accent1"/>
          </a:solidFill>
          <a:effectLst>
            <a:outerShdw blurRad="50800" dist="38100" dir="2700000" algn="tl" rotWithShape="0">
              <a:prstClr val="black">
                <a:alpha val="40000"/>
              </a:prstClr>
            </a:outerShdw>
          </a:effectLst>
        </p:spPr>
        <p:txBody>
          <a:bodyPr wrap="square" rtlCol="0">
            <a:spAutoFit/>
          </a:bodyPr>
          <a:lstStyle/>
          <a:p>
            <a:r>
              <a:rPr lang="en-US" sz="1600" dirty="0"/>
              <a:t>When done, click on “</a:t>
            </a:r>
            <a:r>
              <a:rPr lang="en-US" sz="1600" b="1" dirty="0"/>
              <a:t>Close Window.”</a:t>
            </a:r>
            <a:endParaRPr lang="en-US" sz="1600" dirty="0"/>
          </a:p>
        </p:txBody>
      </p:sp>
      <p:sp>
        <p:nvSpPr>
          <p:cNvPr id="17" name="Rounded Rectangle 16"/>
          <p:cNvSpPr/>
          <p:nvPr/>
        </p:nvSpPr>
        <p:spPr>
          <a:xfrm>
            <a:off x="3683000" y="1975465"/>
            <a:ext cx="1854200" cy="1962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5308600" y="1752600"/>
            <a:ext cx="254000" cy="203200"/>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209" t="2778" r="630" b="-1"/>
          <a:stretch/>
        </p:blipFill>
        <p:spPr>
          <a:xfrm>
            <a:off x="2794000" y="1270000"/>
            <a:ext cx="5943600" cy="1778000"/>
          </a:xfrm>
          <a:prstGeom prst="rect">
            <a:avLst/>
          </a:prstGeom>
          <a:effectLst>
            <a:outerShdw blurRad="50800" dist="38100" dir="2700000" algn="tl" rotWithShape="0">
              <a:prstClr val="black">
                <a:alpha val="40000"/>
              </a:prstClr>
            </a:outerShdw>
          </a:effectLst>
        </p:spPr>
      </p:pic>
      <p:sp>
        <p:nvSpPr>
          <p:cNvPr id="18" name="Rectangle 17"/>
          <p:cNvSpPr/>
          <p:nvPr/>
        </p:nvSpPr>
        <p:spPr>
          <a:xfrm>
            <a:off x="2837350" y="23870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Name</a:t>
            </a:r>
          </a:p>
        </p:txBody>
      </p:sp>
      <p:sp>
        <p:nvSpPr>
          <p:cNvPr id="13" name="Rectangle 12"/>
          <p:cNvSpPr/>
          <p:nvPr/>
        </p:nvSpPr>
        <p:spPr>
          <a:xfrm>
            <a:off x="3878750" y="18663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Co-author’s Name</a:t>
            </a:r>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104" r="662"/>
          <a:stretch/>
        </p:blipFill>
        <p:spPr>
          <a:xfrm>
            <a:off x="2844800" y="3263900"/>
            <a:ext cx="5870828" cy="2108200"/>
          </a:xfrm>
          <a:prstGeom prst="rect">
            <a:avLst/>
          </a:prstGeom>
          <a:effectLst>
            <a:outerShdw blurRad="50800" dist="38100" dir="2700000" algn="tl" rotWithShape="0">
              <a:prstClr val="black">
                <a:alpha val="40000"/>
              </a:prstClr>
            </a:outerShdw>
          </a:effectLst>
        </p:spPr>
      </p:pic>
      <p:sp>
        <p:nvSpPr>
          <p:cNvPr id="15" name="Rounded Rectangle 14"/>
          <p:cNvSpPr/>
          <p:nvPr/>
        </p:nvSpPr>
        <p:spPr>
          <a:xfrm>
            <a:off x="5829300" y="1810365"/>
            <a:ext cx="1092200" cy="2089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888150" y="43936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Name</a:t>
            </a:r>
          </a:p>
        </p:txBody>
      </p:sp>
      <p:sp>
        <p:nvSpPr>
          <p:cNvPr id="19" name="Rectangle 18"/>
          <p:cNvSpPr/>
          <p:nvPr/>
        </p:nvSpPr>
        <p:spPr>
          <a:xfrm>
            <a:off x="2875450" y="47492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Co-author’s Name</a:t>
            </a:r>
          </a:p>
        </p:txBody>
      </p:sp>
      <p:cxnSp>
        <p:nvCxnSpPr>
          <p:cNvPr id="22" name="Straight Arrow Connector 21"/>
          <p:cNvCxnSpPr>
            <a:cxnSpLocks/>
          </p:cNvCxnSpPr>
          <p:nvPr/>
        </p:nvCxnSpPr>
        <p:spPr>
          <a:xfrm flipV="1">
            <a:off x="3289300" y="5299840"/>
            <a:ext cx="8286" cy="529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520350" y="4711194"/>
            <a:ext cx="1302850" cy="191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Co-author’s email address</a:t>
            </a:r>
          </a:p>
        </p:txBody>
      </p:sp>
      <p:sp>
        <p:nvSpPr>
          <p:cNvPr id="23" name="Rectangle 22"/>
          <p:cNvSpPr/>
          <p:nvPr/>
        </p:nvSpPr>
        <p:spPr>
          <a:xfrm>
            <a:off x="6520350" y="4368294"/>
            <a:ext cx="1137750" cy="152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email address</a:t>
            </a:r>
          </a:p>
        </p:txBody>
      </p:sp>
      <p:sp>
        <p:nvSpPr>
          <p:cNvPr id="20" name="Rounded Rectangle 19"/>
          <p:cNvSpPr/>
          <p:nvPr/>
        </p:nvSpPr>
        <p:spPr>
          <a:xfrm>
            <a:off x="7747000" y="4096365"/>
            <a:ext cx="508000" cy="8947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558450" y="2348994"/>
            <a:ext cx="1137750" cy="152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email address</a:t>
            </a:r>
          </a:p>
        </p:txBody>
      </p:sp>
      <p:sp>
        <p:nvSpPr>
          <p:cNvPr id="27" name="Rounded Rectangle 26"/>
          <p:cNvSpPr/>
          <p:nvPr/>
        </p:nvSpPr>
        <p:spPr>
          <a:xfrm>
            <a:off x="3848100" y="1797665"/>
            <a:ext cx="1917700" cy="221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8318500" y="4096365"/>
            <a:ext cx="279400" cy="8947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46D546D6-2772-3440-984F-373366D6E737}"/>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11</a:t>
            </a:r>
          </a:p>
        </p:txBody>
      </p:sp>
      <p:cxnSp>
        <p:nvCxnSpPr>
          <p:cNvPr id="30" name="Straight Arrow Connector 29"/>
          <p:cNvCxnSpPr/>
          <p:nvPr/>
        </p:nvCxnSpPr>
        <p:spPr>
          <a:xfrm flipV="1">
            <a:off x="2318197" y="2073499"/>
            <a:ext cx="3593206" cy="3348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0" idx="1"/>
          </p:cNvCxnSpPr>
          <p:nvPr/>
        </p:nvCxnSpPr>
        <p:spPr>
          <a:xfrm>
            <a:off x="2343955" y="3309870"/>
            <a:ext cx="500845" cy="10081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86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11805" y="1257242"/>
            <a:ext cx="2315086" cy="4770537"/>
          </a:xfrm>
          <a:prstGeom prst="rect">
            <a:avLst/>
          </a:prstGeom>
          <a:noFill/>
        </p:spPr>
        <p:txBody>
          <a:bodyPr wrap="square" rtlCol="0">
            <a:spAutoFit/>
          </a:bodyPr>
          <a:lstStyle/>
          <a:p>
            <a:pPr marL="342900" lvl="1" indent="-342900">
              <a:spcAft>
                <a:spcPts val="1200"/>
              </a:spcAft>
              <a:buFont typeface="+mj-lt"/>
              <a:buAutoNum type="arabicPeriod" startAt="6"/>
            </a:pPr>
            <a:r>
              <a:rPr lang="en-US" sz="1600" b="1" dirty="0">
                <a:solidFill>
                  <a:srgbClr val="C00000"/>
                </a:solidFill>
              </a:rPr>
              <a:t>Co-authors, continued</a:t>
            </a:r>
            <a:br>
              <a:rPr lang="en-US" sz="1200" b="1" dirty="0">
                <a:solidFill>
                  <a:schemeClr val="bg1"/>
                </a:solidFill>
              </a:rPr>
            </a:br>
            <a:endParaRPr lang="en-US" sz="1200" b="1" dirty="0">
              <a:solidFill>
                <a:schemeClr val="bg1"/>
              </a:solidFill>
            </a:endParaRPr>
          </a:p>
          <a:p>
            <a:pPr marL="228600" lvl="1" indent="-228600">
              <a:spcAft>
                <a:spcPts val="1200"/>
              </a:spcAft>
              <a:buFont typeface="+mj-lt"/>
              <a:buAutoNum type="alphaLcPeriod" startAt="7"/>
            </a:pPr>
            <a:r>
              <a:rPr lang="en-US" sz="1200" dirty="0">
                <a:solidFill>
                  <a:schemeClr val="bg1"/>
                </a:solidFill>
              </a:rPr>
              <a:t>If you are part of a </a:t>
            </a:r>
            <a:r>
              <a:rPr lang="en-US" sz="1200" b="1" dirty="0">
                <a:solidFill>
                  <a:schemeClr val="bg1"/>
                </a:solidFill>
              </a:rPr>
              <a:t>Systems Engineering Capstone Report </a:t>
            </a:r>
            <a:r>
              <a:rPr lang="en-US" sz="1200" dirty="0">
                <a:solidFill>
                  <a:schemeClr val="bg1"/>
                </a:solidFill>
              </a:rPr>
              <a:t>team, you are able to add up to 17 names.</a:t>
            </a:r>
          </a:p>
          <a:p>
            <a:pPr marL="228600" lvl="1" indent="-228600">
              <a:spcAft>
                <a:spcPts val="1200"/>
              </a:spcAft>
              <a:buFont typeface="+mj-lt"/>
              <a:buAutoNum type="alphaLcPeriod" startAt="7"/>
            </a:pPr>
            <a:r>
              <a:rPr lang="en-US" sz="1200" dirty="0">
                <a:solidFill>
                  <a:schemeClr val="bg1"/>
                </a:solidFill>
              </a:rPr>
              <a:t>SE Capstone Report teams also must select one </a:t>
            </a:r>
            <a:r>
              <a:rPr lang="en-US" sz="1200" b="1" dirty="0">
                <a:solidFill>
                  <a:schemeClr val="accent1"/>
                </a:solidFill>
              </a:rPr>
              <a:t>Lead Editor </a:t>
            </a:r>
            <a:r>
              <a:rPr lang="en-US" sz="1200" dirty="0">
                <a:solidFill>
                  <a:schemeClr val="bg1"/>
                </a:solidFill>
              </a:rPr>
              <a:t>before, in their final quarter, they request an Initial Draft Review from thesis processing. </a:t>
            </a:r>
            <a:r>
              <a:rPr lang="en-US" sz="1200" i="1" dirty="0">
                <a:solidFill>
                  <a:schemeClr val="bg1"/>
                </a:solidFill>
              </a:rPr>
              <a:t>This does not need to be done at the Thesis Proposal Form stage!</a:t>
            </a:r>
            <a:br>
              <a:rPr lang="en-US" sz="1200" dirty="0">
                <a:solidFill>
                  <a:schemeClr val="bg1"/>
                </a:solidFill>
              </a:rPr>
            </a:br>
            <a:br>
              <a:rPr lang="en-US" sz="1200" dirty="0">
                <a:solidFill>
                  <a:schemeClr val="bg1"/>
                </a:solidFill>
              </a:rPr>
            </a:br>
            <a:r>
              <a:rPr lang="en-US" sz="1200" dirty="0">
                <a:solidFill>
                  <a:schemeClr val="bg1"/>
                </a:solidFill>
              </a:rPr>
              <a:t>To select a Lead Editor, click on the word “</a:t>
            </a:r>
            <a:r>
              <a:rPr lang="en-US" sz="1200" b="1" dirty="0">
                <a:solidFill>
                  <a:schemeClr val="accent1"/>
                </a:solidFill>
              </a:rPr>
              <a:t>Set</a:t>
            </a:r>
            <a:r>
              <a:rPr lang="en-US" sz="1200" dirty="0">
                <a:solidFill>
                  <a:schemeClr val="bg1"/>
                </a:solidFill>
              </a:rPr>
              <a:t>.” </a:t>
            </a:r>
            <a:br>
              <a:rPr lang="en-US" sz="1200" dirty="0">
                <a:solidFill>
                  <a:schemeClr val="bg1"/>
                </a:solidFill>
              </a:rPr>
            </a:br>
            <a:br>
              <a:rPr lang="en-US" sz="1200" dirty="0">
                <a:solidFill>
                  <a:schemeClr val="bg1"/>
                </a:solidFill>
              </a:rPr>
            </a:br>
            <a:r>
              <a:rPr lang="en-US" sz="1200" dirty="0">
                <a:solidFill>
                  <a:schemeClr val="bg1"/>
                </a:solidFill>
              </a:rPr>
              <a:t>This changes the field value to a checkmark, indicating the Lead Editor. </a:t>
            </a:r>
            <a:br>
              <a:rPr lang="en-US" sz="1200" dirty="0">
                <a:solidFill>
                  <a:schemeClr val="bg1"/>
                </a:solidFill>
              </a:rPr>
            </a:br>
            <a:endParaRPr lang="en-US" sz="1200" dirty="0">
              <a:solidFill>
                <a:schemeClr val="bg1"/>
              </a:solidFill>
            </a:endParaRPr>
          </a:p>
        </p:txBody>
      </p:sp>
      <p:sp>
        <p:nvSpPr>
          <p:cNvPr id="17" name="Rounded Rectangle 16"/>
          <p:cNvSpPr/>
          <p:nvPr/>
        </p:nvSpPr>
        <p:spPr>
          <a:xfrm>
            <a:off x="3683000" y="1975465"/>
            <a:ext cx="1854200" cy="1962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5308600" y="1752600"/>
            <a:ext cx="254000" cy="203200"/>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837350" y="23870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Name</a:t>
            </a:r>
          </a:p>
        </p:txBody>
      </p:sp>
      <p:sp>
        <p:nvSpPr>
          <p:cNvPr id="13" name="Rectangle 12"/>
          <p:cNvSpPr/>
          <p:nvPr/>
        </p:nvSpPr>
        <p:spPr>
          <a:xfrm>
            <a:off x="3878750" y="18663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Co-author’s Name</a:t>
            </a:r>
          </a:p>
        </p:txBody>
      </p:sp>
      <p:sp>
        <p:nvSpPr>
          <p:cNvPr id="15" name="Rounded Rectangle 14"/>
          <p:cNvSpPr/>
          <p:nvPr/>
        </p:nvSpPr>
        <p:spPr>
          <a:xfrm>
            <a:off x="5829300" y="1810365"/>
            <a:ext cx="1092200" cy="2089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558450" y="2348994"/>
            <a:ext cx="1137750" cy="152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email address</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1025"/>
          <a:stretch/>
        </p:blipFill>
        <p:spPr>
          <a:xfrm>
            <a:off x="2682498" y="1739900"/>
            <a:ext cx="6131302" cy="2298700"/>
          </a:xfrm>
          <a:prstGeom prst="rect">
            <a:avLst/>
          </a:prstGeom>
          <a:effectLst>
            <a:outerShdw blurRad="50800" dist="38100" dir="2700000" algn="tl" rotWithShape="0">
              <a:prstClr val="black">
                <a:alpha val="40000"/>
              </a:prstClr>
            </a:outerShdw>
          </a:effectLst>
        </p:spPr>
      </p:pic>
      <p:sp>
        <p:nvSpPr>
          <p:cNvPr id="16" name="Rectangle 15"/>
          <p:cNvSpPr/>
          <p:nvPr/>
        </p:nvSpPr>
        <p:spPr>
          <a:xfrm>
            <a:off x="2773850" y="29077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Name</a:t>
            </a:r>
          </a:p>
        </p:txBody>
      </p:sp>
      <p:sp>
        <p:nvSpPr>
          <p:cNvPr id="19" name="Rectangle 18"/>
          <p:cNvSpPr/>
          <p:nvPr/>
        </p:nvSpPr>
        <p:spPr>
          <a:xfrm>
            <a:off x="2761150" y="3339594"/>
            <a:ext cx="949347" cy="105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Co-author’s Name</a:t>
            </a:r>
          </a:p>
        </p:txBody>
      </p:sp>
      <p:sp>
        <p:nvSpPr>
          <p:cNvPr id="24" name="Rectangle 23"/>
          <p:cNvSpPr/>
          <p:nvPr/>
        </p:nvSpPr>
        <p:spPr>
          <a:xfrm>
            <a:off x="6113950" y="3301494"/>
            <a:ext cx="985350" cy="2291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Co-author’s email </a:t>
            </a:r>
            <a:br>
              <a:rPr lang="en-US" sz="800" dirty="0">
                <a:solidFill>
                  <a:srgbClr val="0089ED"/>
                </a:solidFill>
              </a:rPr>
            </a:br>
            <a:r>
              <a:rPr lang="en-US" sz="800" dirty="0">
                <a:solidFill>
                  <a:srgbClr val="0089ED"/>
                </a:solidFill>
              </a:rPr>
              <a:t>address</a:t>
            </a:r>
          </a:p>
        </p:txBody>
      </p:sp>
      <p:sp>
        <p:nvSpPr>
          <p:cNvPr id="23" name="Rectangle 22"/>
          <p:cNvSpPr/>
          <p:nvPr/>
        </p:nvSpPr>
        <p:spPr>
          <a:xfrm>
            <a:off x="6113950" y="2882394"/>
            <a:ext cx="998050" cy="114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email address</a:t>
            </a:r>
          </a:p>
        </p:txBody>
      </p:sp>
      <p:sp>
        <p:nvSpPr>
          <p:cNvPr id="20" name="Rounded Rectangle 19"/>
          <p:cNvSpPr/>
          <p:nvPr/>
        </p:nvSpPr>
        <p:spPr>
          <a:xfrm>
            <a:off x="7226300" y="2590801"/>
            <a:ext cx="546100" cy="10795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ED18037-05F8-7148-BC9D-033CF3C24152}"/>
              </a:ext>
            </a:extLst>
          </p:cNvPr>
          <p:cNvSpPr txBox="1"/>
          <p:nvPr/>
        </p:nvSpPr>
        <p:spPr>
          <a:xfrm>
            <a:off x="3490451" y="1337187"/>
            <a:ext cx="4486228" cy="400110"/>
          </a:xfrm>
          <a:prstGeom prst="rect">
            <a:avLst/>
          </a:prstGeom>
          <a:noFill/>
        </p:spPr>
        <p:txBody>
          <a:bodyPr wrap="none" rtlCol="0">
            <a:spAutoFit/>
          </a:bodyPr>
          <a:lstStyle/>
          <a:p>
            <a:r>
              <a:rPr lang="en-US" b="1" dirty="0">
                <a:solidFill>
                  <a:srgbClr val="C00000"/>
                </a:solidFill>
              </a:rPr>
              <a:t>Systems Engineering Capstone Reports </a:t>
            </a:r>
            <a:r>
              <a:rPr lang="en-US" sz="2000" b="1" dirty="0">
                <a:solidFill>
                  <a:srgbClr val="C00000"/>
                </a:solidFill>
              </a:rPr>
              <a:t>ONLY</a:t>
            </a:r>
            <a:endParaRPr lang="en-US" dirty="0"/>
          </a:p>
        </p:txBody>
      </p:sp>
      <p:sp>
        <p:nvSpPr>
          <p:cNvPr id="22" name="TextBox 21">
            <a:extLst>
              <a:ext uri="{FF2B5EF4-FFF2-40B4-BE49-F238E27FC236}">
                <a16:creationId xmlns:a16="http://schemas.microsoft.com/office/drawing/2014/main" id="{02526E76-144D-1945-BBF4-E0803297DFC6}"/>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12</a:t>
            </a:r>
          </a:p>
        </p:txBody>
      </p:sp>
    </p:spTree>
    <p:extLst>
      <p:ext uri="{BB962C8B-B14F-4D97-AF65-F5344CB8AC3E}">
        <p14:creationId xmlns:p14="http://schemas.microsoft.com/office/powerpoint/2010/main" val="1125696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79401" y="1295400"/>
            <a:ext cx="2324100" cy="5139869"/>
          </a:xfrm>
          <a:prstGeom prst="rect">
            <a:avLst/>
          </a:prstGeom>
          <a:noFill/>
        </p:spPr>
        <p:txBody>
          <a:bodyPr wrap="square" rtlCol="0">
            <a:spAutoFit/>
          </a:bodyPr>
          <a:lstStyle/>
          <a:p>
            <a:pPr marL="342900" lvl="1" indent="-342900">
              <a:spcAft>
                <a:spcPts val="1200"/>
              </a:spcAft>
              <a:buFont typeface="+mj-lt"/>
              <a:buAutoNum type="arabicPeriod" startAt="7"/>
            </a:pPr>
            <a:r>
              <a:rPr lang="en-US" sz="1600" b="1" dirty="0">
                <a:solidFill>
                  <a:srgbClr val="C00000"/>
                </a:solidFill>
              </a:rPr>
              <a:t>Advisors</a:t>
            </a:r>
            <a:r>
              <a:rPr lang="en-US" sz="1200" b="1" dirty="0">
                <a:solidFill>
                  <a:schemeClr val="bg1"/>
                </a:solidFill>
              </a:rPr>
              <a:t>—</a:t>
            </a:r>
            <a:r>
              <a:rPr lang="en-US" sz="1200" dirty="0">
                <a:solidFill>
                  <a:schemeClr val="bg1"/>
                </a:solidFill>
              </a:rPr>
              <a:t>To add advisors, </a:t>
            </a:r>
            <a:r>
              <a:rPr lang="en-US" sz="1200" b="1" dirty="0">
                <a:solidFill>
                  <a:schemeClr val="bg1"/>
                </a:solidFill>
              </a:rPr>
              <a:t>click </a:t>
            </a:r>
            <a:r>
              <a:rPr lang="en-US" sz="1200" dirty="0">
                <a:solidFill>
                  <a:schemeClr val="bg1"/>
                </a:solidFill>
              </a:rPr>
              <a:t>on the </a:t>
            </a:r>
            <a:r>
              <a:rPr lang="en-US" sz="1200" b="1" dirty="0">
                <a:solidFill>
                  <a:srgbClr val="0089ED"/>
                </a:solidFill>
              </a:rPr>
              <a:t>(edit) </a:t>
            </a:r>
            <a:r>
              <a:rPr lang="en-US" sz="1200" dirty="0">
                <a:solidFill>
                  <a:schemeClr val="bg1"/>
                </a:solidFill>
              </a:rPr>
              <a:t>button next to the word “</a:t>
            </a:r>
            <a:r>
              <a:rPr lang="en-US" sz="1200" b="1" dirty="0">
                <a:solidFill>
                  <a:schemeClr val="bg1"/>
                </a:solidFill>
              </a:rPr>
              <a:t>Thesis Advisory Team</a:t>
            </a:r>
            <a:r>
              <a:rPr lang="en-US" sz="1200" dirty="0">
                <a:solidFill>
                  <a:schemeClr val="bg1"/>
                </a:solidFill>
              </a:rPr>
              <a:t>” on the dashboard.  </a:t>
            </a:r>
            <a:br>
              <a:rPr lang="en-US" sz="1200" dirty="0">
                <a:solidFill>
                  <a:schemeClr val="bg1"/>
                </a:solidFill>
              </a:rPr>
            </a:br>
            <a:br>
              <a:rPr lang="en-US" sz="1200" dirty="0">
                <a:solidFill>
                  <a:schemeClr val="bg1"/>
                </a:solidFill>
              </a:rPr>
            </a:br>
            <a:r>
              <a:rPr lang="en-US" sz="1200" dirty="0">
                <a:solidFill>
                  <a:schemeClr val="bg1"/>
                </a:solidFill>
              </a:rPr>
              <a:t>This opens the </a:t>
            </a:r>
            <a:r>
              <a:rPr lang="en-US" sz="1200" b="1" dirty="0">
                <a:solidFill>
                  <a:schemeClr val="bg1"/>
                </a:solidFill>
              </a:rPr>
              <a:t>Thesis</a:t>
            </a:r>
            <a:r>
              <a:rPr lang="en-US" sz="1200" dirty="0">
                <a:solidFill>
                  <a:schemeClr val="bg1"/>
                </a:solidFill>
              </a:rPr>
              <a:t> </a:t>
            </a:r>
            <a:r>
              <a:rPr lang="en-US" sz="1200" b="1" dirty="0">
                <a:solidFill>
                  <a:schemeClr val="bg1"/>
                </a:solidFill>
              </a:rPr>
              <a:t>Advisory Team </a:t>
            </a:r>
            <a:r>
              <a:rPr lang="en-US" sz="1200" dirty="0">
                <a:solidFill>
                  <a:schemeClr val="bg1"/>
                </a:solidFill>
              </a:rPr>
              <a:t>window, shown below.</a:t>
            </a:r>
            <a:br>
              <a:rPr lang="en-US" sz="1200" dirty="0">
                <a:solidFill>
                  <a:schemeClr val="bg1"/>
                </a:solidFill>
              </a:rPr>
            </a:br>
            <a:br>
              <a:rPr lang="en-US" sz="1200" dirty="0">
                <a:solidFill>
                  <a:schemeClr val="bg1"/>
                </a:solidFill>
              </a:rPr>
            </a:br>
            <a:r>
              <a:rPr lang="en-US" sz="1200" b="1" dirty="0">
                <a:solidFill>
                  <a:srgbClr val="C00000"/>
                </a:solidFill>
              </a:rPr>
              <a:t>RULES: </a:t>
            </a:r>
            <a:br>
              <a:rPr lang="en-US" sz="1200" dirty="0">
                <a:solidFill>
                  <a:schemeClr val="bg1"/>
                </a:solidFill>
              </a:rPr>
            </a:br>
            <a:r>
              <a:rPr lang="en-US" sz="1200" dirty="0">
                <a:solidFill>
                  <a:schemeClr val="bg1"/>
                </a:solidFill>
              </a:rPr>
              <a:t>—You must have at least one Advisor. Most departments require more than one advisory team member. Consult your department. </a:t>
            </a:r>
            <a:br>
              <a:rPr lang="en-US" sz="1200" dirty="0">
                <a:solidFill>
                  <a:schemeClr val="bg1"/>
                </a:solidFill>
              </a:rPr>
            </a:br>
            <a:br>
              <a:rPr lang="en-US" sz="1200" dirty="0">
                <a:solidFill>
                  <a:schemeClr val="bg1"/>
                </a:solidFill>
              </a:rPr>
            </a:br>
            <a:r>
              <a:rPr lang="en-US" sz="1200" dirty="0">
                <a:solidFill>
                  <a:schemeClr val="bg1"/>
                </a:solidFill>
              </a:rPr>
              <a:t>—If you have only one Advisor, he or she must be an NPS faculty member and must use the advisory role of “Advisor,” not Co-Advisor or Second Reader.</a:t>
            </a:r>
            <a:br>
              <a:rPr lang="en-US" sz="1200" dirty="0">
                <a:solidFill>
                  <a:schemeClr val="bg1"/>
                </a:solidFill>
              </a:rPr>
            </a:br>
            <a:br>
              <a:rPr lang="en-US" sz="1200" dirty="0">
                <a:solidFill>
                  <a:schemeClr val="bg1"/>
                </a:solidFill>
              </a:rPr>
            </a:br>
            <a:r>
              <a:rPr lang="en-US" sz="1200" dirty="0">
                <a:solidFill>
                  <a:schemeClr val="bg1"/>
                </a:solidFill>
              </a:rPr>
              <a:t>—Non-NPS Advisors can use the advisory roles of Co-advisor or Second Reader. </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921000" y="3212374"/>
            <a:ext cx="5956300" cy="2947126"/>
          </a:xfrm>
          <a:prstGeom prst="rect">
            <a:avLst/>
          </a:prstGeom>
          <a:effectLst>
            <a:outerShdw blurRad="50800" dist="38100" dir="2700000" algn="tl" rotWithShape="0">
              <a:prstClr val="black">
                <a:alpha val="40000"/>
              </a:prstClr>
            </a:outerShdw>
          </a:effectLst>
        </p:spPr>
      </p:pic>
      <p:sp>
        <p:nvSpPr>
          <p:cNvPr id="14" name="Rounded Rectangle 13"/>
          <p:cNvSpPr/>
          <p:nvPr/>
        </p:nvSpPr>
        <p:spPr>
          <a:xfrm>
            <a:off x="2933700" y="3207365"/>
            <a:ext cx="1143000" cy="1835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022600" y="4864100"/>
            <a:ext cx="1600200" cy="1651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Rounded Rectangle 15"/>
          <p:cNvSpPr/>
          <p:nvPr/>
        </p:nvSpPr>
        <p:spPr>
          <a:xfrm>
            <a:off x="3009900" y="3804265"/>
            <a:ext cx="1600200" cy="2089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5" name="Picture 4"/>
          <p:cNvPicPr>
            <a:picLocks noChangeAspect="1"/>
          </p:cNvPicPr>
          <p:nvPr/>
        </p:nvPicPr>
        <p:blipFill>
          <a:blip r:embed="rId5"/>
          <a:stretch>
            <a:fillRect/>
          </a:stretch>
        </p:blipFill>
        <p:spPr>
          <a:xfrm>
            <a:off x="2921000" y="1296398"/>
            <a:ext cx="2215453" cy="1827893"/>
          </a:xfrm>
          <a:prstGeom prst="rect">
            <a:avLst/>
          </a:prstGeom>
        </p:spPr>
      </p:pic>
      <p:sp>
        <p:nvSpPr>
          <p:cNvPr id="11" name="TextBox 10">
            <a:extLst>
              <a:ext uri="{FF2B5EF4-FFF2-40B4-BE49-F238E27FC236}">
                <a16:creationId xmlns:a16="http://schemas.microsoft.com/office/drawing/2014/main" id="{80D9FA34-9203-5D41-B34F-1736E280E190}"/>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13</a:t>
            </a:r>
          </a:p>
        </p:txBody>
      </p:sp>
      <p:cxnSp>
        <p:nvCxnSpPr>
          <p:cNvPr id="12" name="Straight Arrow Connector 11"/>
          <p:cNvCxnSpPr/>
          <p:nvPr/>
        </p:nvCxnSpPr>
        <p:spPr>
          <a:xfrm>
            <a:off x="1674254" y="2266682"/>
            <a:ext cx="114621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ight Arrow 16"/>
          <p:cNvSpPr/>
          <p:nvPr/>
        </p:nvSpPr>
        <p:spPr>
          <a:xfrm rot="5400000">
            <a:off x="3464416" y="2730322"/>
            <a:ext cx="708337"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834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79401" y="1295400"/>
            <a:ext cx="2324100" cy="4401205"/>
          </a:xfrm>
          <a:prstGeom prst="rect">
            <a:avLst/>
          </a:prstGeom>
          <a:noFill/>
        </p:spPr>
        <p:txBody>
          <a:bodyPr wrap="square" rtlCol="0">
            <a:spAutoFit/>
          </a:bodyPr>
          <a:lstStyle/>
          <a:p>
            <a:pPr marL="342900" lvl="1" indent="-342900">
              <a:spcAft>
                <a:spcPts val="1200"/>
              </a:spcAft>
              <a:buFont typeface="+mj-lt"/>
              <a:buAutoNum type="arabicPeriod" startAt="7"/>
            </a:pPr>
            <a:r>
              <a:rPr lang="en-US" sz="1600" b="1" dirty="0">
                <a:solidFill>
                  <a:srgbClr val="C00000"/>
                </a:solidFill>
              </a:rPr>
              <a:t>Advisors, continued</a:t>
            </a:r>
            <a:br>
              <a:rPr lang="en-US" sz="1200" b="1" dirty="0">
                <a:solidFill>
                  <a:schemeClr val="bg1"/>
                </a:solidFill>
              </a:rPr>
            </a:br>
            <a:endParaRPr lang="en-US" sz="1200" b="1" dirty="0">
              <a:solidFill>
                <a:schemeClr val="bg1"/>
              </a:solidFill>
            </a:endParaRPr>
          </a:p>
          <a:p>
            <a:pPr marL="228600" lvl="1" indent="-228600">
              <a:spcAft>
                <a:spcPts val="1200"/>
              </a:spcAft>
              <a:buFont typeface="+mj-lt"/>
              <a:buAutoNum type="alphaLcPeriod"/>
            </a:pPr>
            <a:r>
              <a:rPr lang="en-US" sz="1200" dirty="0">
                <a:solidFill>
                  <a:schemeClr val="bg1"/>
                </a:solidFill>
              </a:rPr>
              <a:t>To add an NPS advisor, first </a:t>
            </a:r>
            <a:r>
              <a:rPr lang="en-US" sz="1200" b="1" dirty="0">
                <a:solidFill>
                  <a:schemeClr val="accent1"/>
                </a:solidFill>
              </a:rPr>
              <a:t>Select Advisor Type</a:t>
            </a:r>
            <a:r>
              <a:rPr lang="en-US" sz="1200" b="1" dirty="0">
                <a:solidFill>
                  <a:schemeClr val="bg1"/>
                </a:solidFill>
              </a:rPr>
              <a:t> </a:t>
            </a:r>
            <a:r>
              <a:rPr lang="en-US" sz="1200" dirty="0">
                <a:solidFill>
                  <a:schemeClr val="bg1"/>
                </a:solidFill>
              </a:rPr>
              <a:t>from the first drop-down menu. </a:t>
            </a: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r>
              <a:rPr lang="en-US" sz="1200" dirty="0">
                <a:solidFill>
                  <a:schemeClr val="bg1"/>
                </a:solidFill>
              </a:rPr>
              <a:t>Then, select an NPS advisor by clicking in the “</a:t>
            </a:r>
            <a:r>
              <a:rPr lang="en-US" sz="1200" b="1" dirty="0">
                <a:solidFill>
                  <a:schemeClr val="accent1"/>
                </a:solidFill>
              </a:rPr>
              <a:t>Select NPS Advisor</a:t>
            </a:r>
            <a:r>
              <a:rPr lang="en-US" sz="1200" dirty="0">
                <a:solidFill>
                  <a:schemeClr val="bg1"/>
                </a:solidFill>
              </a:rPr>
              <a:t>” field; this brings up a drop-down list of NPS faculty members.</a:t>
            </a:r>
          </a:p>
          <a:p>
            <a:pPr marL="228600" lvl="1" indent="-228600">
              <a:spcAft>
                <a:spcPts val="1200"/>
              </a:spcAft>
              <a:buFont typeface="+mj-lt"/>
              <a:buAutoNum type="alphaLcPeriod"/>
            </a:pPr>
            <a:r>
              <a:rPr lang="en-US" sz="1200" dirty="0">
                <a:solidFill>
                  <a:schemeClr val="bg1"/>
                </a:solidFill>
              </a:rPr>
              <a:t>Start typing your advisor’s last name in the field until his or her name appears in the drop-down. </a:t>
            </a:r>
          </a:p>
          <a:p>
            <a:pPr marL="228600" lvl="1" indent="-228600">
              <a:spcAft>
                <a:spcPts val="1200"/>
              </a:spcAft>
              <a:buFont typeface="+mj-lt"/>
              <a:buAutoNum type="alphaLcPeriod"/>
            </a:pPr>
            <a:r>
              <a:rPr lang="en-US" sz="1200" dirty="0">
                <a:solidFill>
                  <a:schemeClr val="bg1"/>
                </a:solidFill>
              </a:rPr>
              <a:t>Click on the “</a:t>
            </a:r>
            <a:r>
              <a:rPr lang="en-US" sz="1200" b="1" dirty="0">
                <a:solidFill>
                  <a:schemeClr val="accent1"/>
                </a:solidFill>
              </a:rPr>
              <a:t>Add to Team</a:t>
            </a:r>
            <a:r>
              <a:rPr lang="en-US" sz="1200" dirty="0">
                <a:solidFill>
                  <a:schemeClr val="bg1"/>
                </a:solidFill>
              </a:rPr>
              <a:t>” button.</a:t>
            </a:r>
          </a:p>
        </p:txBody>
      </p:sp>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53" r="33475" b="44386"/>
          <a:stretch/>
        </p:blipFill>
        <p:spPr>
          <a:xfrm>
            <a:off x="3690667" y="1328268"/>
            <a:ext cx="3911600" cy="1639026"/>
          </a:xfrm>
          <a:prstGeom prst="rect">
            <a:avLst/>
          </a:prstGeom>
          <a:effectLst>
            <a:outerShdw blurRad="50800" dist="38100" dir="2700000" algn="tl" rotWithShape="0">
              <a:prstClr val="black">
                <a:alpha val="40000"/>
              </a:prstClr>
            </a:outerShdw>
          </a:effectLst>
        </p:spPr>
      </p:pic>
      <p:sp>
        <p:nvSpPr>
          <p:cNvPr id="14" name="Rounded Rectangle 13"/>
          <p:cNvSpPr/>
          <p:nvPr/>
        </p:nvSpPr>
        <p:spPr>
          <a:xfrm>
            <a:off x="4369210" y="2199559"/>
            <a:ext cx="1143000" cy="8439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C07918EB-3BE2-1346-88C1-1C0FBEC8824D}"/>
              </a:ext>
            </a:extLst>
          </p:cNvPr>
          <p:cNvSpPr/>
          <p:nvPr/>
        </p:nvSpPr>
        <p:spPr>
          <a:xfrm>
            <a:off x="3678461" y="1912572"/>
            <a:ext cx="1677309" cy="2487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5"/>
          <a:stretch>
            <a:fillRect/>
          </a:stretch>
        </p:blipFill>
        <p:spPr>
          <a:xfrm>
            <a:off x="3055030" y="3278116"/>
            <a:ext cx="5619069" cy="2949848"/>
          </a:xfrm>
          <a:prstGeom prst="rect">
            <a:avLst/>
          </a:prstGeom>
        </p:spPr>
      </p:pic>
      <p:sp>
        <p:nvSpPr>
          <p:cNvPr id="11" name="TextBox 10">
            <a:extLst>
              <a:ext uri="{FF2B5EF4-FFF2-40B4-BE49-F238E27FC236}">
                <a16:creationId xmlns:a16="http://schemas.microsoft.com/office/drawing/2014/main" id="{6DFD7260-580A-CF41-B661-3E2EC915EC4B}"/>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14</a:t>
            </a:r>
          </a:p>
        </p:txBody>
      </p:sp>
      <p:cxnSp>
        <p:nvCxnSpPr>
          <p:cNvPr id="13" name="Straight Arrow Connector 12"/>
          <p:cNvCxnSpPr/>
          <p:nvPr/>
        </p:nvCxnSpPr>
        <p:spPr>
          <a:xfrm>
            <a:off x="2202287" y="2369713"/>
            <a:ext cx="212501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66682" y="3580327"/>
            <a:ext cx="2562895" cy="45076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6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79401" y="1295400"/>
            <a:ext cx="2324100" cy="3416320"/>
          </a:xfrm>
          <a:prstGeom prst="rect">
            <a:avLst/>
          </a:prstGeom>
          <a:noFill/>
        </p:spPr>
        <p:txBody>
          <a:bodyPr wrap="square" rtlCol="0">
            <a:spAutoFit/>
          </a:bodyPr>
          <a:lstStyle/>
          <a:p>
            <a:pPr marL="342900" lvl="1" indent="-342900">
              <a:spcAft>
                <a:spcPts val="1200"/>
              </a:spcAft>
              <a:buFont typeface="+mj-lt"/>
              <a:buAutoNum type="arabicPeriod" startAt="7"/>
            </a:pPr>
            <a:r>
              <a:rPr lang="en-US" sz="1600" b="1" dirty="0">
                <a:solidFill>
                  <a:srgbClr val="C00000"/>
                </a:solidFill>
              </a:rPr>
              <a:t>Advisors, continued</a:t>
            </a:r>
            <a:br>
              <a:rPr lang="en-US" sz="1200" b="1" dirty="0">
                <a:solidFill>
                  <a:schemeClr val="bg1"/>
                </a:solidFill>
              </a:rPr>
            </a:br>
            <a:endParaRPr lang="en-US" sz="1200" b="1" dirty="0">
              <a:solidFill>
                <a:schemeClr val="bg1"/>
              </a:solidFill>
            </a:endParaRPr>
          </a:p>
          <a:p>
            <a:pPr marL="228600" lvl="1" indent="-228600">
              <a:spcAft>
                <a:spcPts val="1200"/>
              </a:spcAft>
              <a:buFont typeface="+mj-lt"/>
              <a:buAutoNum type="alphaLcPeriod" startAt="5"/>
            </a:pPr>
            <a:r>
              <a:rPr lang="en-US" sz="1200" dirty="0">
                <a:solidFill>
                  <a:schemeClr val="bg1"/>
                </a:solidFill>
              </a:rPr>
              <a:t>Repeat steps 8a to 8d to add additional advisory roles and advisors from NPS. </a:t>
            </a: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endParaRPr lang="en-US" sz="1200" dirty="0">
              <a:solidFill>
                <a:schemeClr val="bg1"/>
              </a:solidFill>
            </a:endParaRPr>
          </a:p>
          <a:p>
            <a:pPr marL="228600" lvl="1" indent="-228600">
              <a:spcAft>
                <a:spcPts val="1200"/>
              </a:spcAft>
              <a:buFont typeface="+mj-lt"/>
              <a:buAutoNum type="alphaLcPeriod" startAt="5"/>
            </a:pPr>
            <a:r>
              <a:rPr lang="en-US" sz="1200" dirty="0">
                <a:solidFill>
                  <a:schemeClr val="bg1"/>
                </a:solidFill>
              </a:rPr>
              <a:t>To add a </a:t>
            </a:r>
            <a:r>
              <a:rPr lang="en-US" sz="1200" b="1" dirty="0">
                <a:solidFill>
                  <a:schemeClr val="bg1"/>
                </a:solidFill>
              </a:rPr>
              <a:t>Non-NPS Advisor</a:t>
            </a:r>
            <a:r>
              <a:rPr lang="en-US" sz="1200" dirty="0">
                <a:solidFill>
                  <a:schemeClr val="bg1"/>
                </a:solidFill>
              </a:rPr>
              <a:t>, select his or her </a:t>
            </a:r>
            <a:r>
              <a:rPr lang="en-US" sz="1200" b="1" dirty="0">
                <a:solidFill>
                  <a:schemeClr val="accent1"/>
                </a:solidFill>
              </a:rPr>
              <a:t>advisor type</a:t>
            </a:r>
            <a:r>
              <a:rPr lang="en-US" sz="1200" dirty="0">
                <a:solidFill>
                  <a:schemeClr val="bg1"/>
                </a:solidFill>
              </a:rPr>
              <a:t>, which can be either Co-Advisor or Second Reader. </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75083" y="1423554"/>
            <a:ext cx="6326792" cy="3556000"/>
          </a:xfrm>
          <a:prstGeom prst="rect">
            <a:avLst/>
          </a:prstGeom>
          <a:effectLst>
            <a:outerShdw blurRad="50800" dist="38100" dir="2700000" algn="tl" rotWithShape="0">
              <a:prstClr val="black">
                <a:alpha val="40000"/>
              </a:prstClr>
            </a:outerShdw>
          </a:effectLst>
        </p:spPr>
      </p:pic>
      <p:sp>
        <p:nvSpPr>
          <p:cNvPr id="14" name="Rounded Rectangle 13"/>
          <p:cNvSpPr/>
          <p:nvPr/>
        </p:nvSpPr>
        <p:spPr>
          <a:xfrm>
            <a:off x="3517075" y="3907019"/>
            <a:ext cx="1206500" cy="8439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C0D5B5A3-EA9C-334A-BCB0-A105E76B408A}"/>
              </a:ext>
            </a:extLst>
          </p:cNvPr>
          <p:cNvSpPr/>
          <p:nvPr/>
        </p:nvSpPr>
        <p:spPr>
          <a:xfrm>
            <a:off x="2621557" y="3658244"/>
            <a:ext cx="964791" cy="2131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CACE87A-E5DD-204E-8102-300660F9D6B4}"/>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15</a:t>
            </a:r>
          </a:p>
        </p:txBody>
      </p:sp>
      <p:cxnSp>
        <p:nvCxnSpPr>
          <p:cNvPr id="11" name="Straight Arrow Connector 10"/>
          <p:cNvCxnSpPr/>
          <p:nvPr/>
        </p:nvCxnSpPr>
        <p:spPr>
          <a:xfrm>
            <a:off x="2202288" y="4443211"/>
            <a:ext cx="114621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838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79401" y="1295400"/>
            <a:ext cx="2324100" cy="2677656"/>
          </a:xfrm>
          <a:prstGeom prst="rect">
            <a:avLst/>
          </a:prstGeom>
          <a:noFill/>
        </p:spPr>
        <p:txBody>
          <a:bodyPr wrap="square" rtlCol="0">
            <a:spAutoFit/>
          </a:bodyPr>
          <a:lstStyle/>
          <a:p>
            <a:pPr marL="342900" lvl="1" indent="-342900">
              <a:spcAft>
                <a:spcPts val="1200"/>
              </a:spcAft>
              <a:buFont typeface="+mj-lt"/>
              <a:buAutoNum type="arabicPeriod" startAt="7"/>
            </a:pPr>
            <a:r>
              <a:rPr lang="en-US" sz="1600" b="1" dirty="0">
                <a:solidFill>
                  <a:srgbClr val="C00000"/>
                </a:solidFill>
              </a:rPr>
              <a:t>Advisors, continued</a:t>
            </a:r>
            <a:br>
              <a:rPr lang="en-US" sz="1200" b="1" dirty="0">
                <a:solidFill>
                  <a:schemeClr val="bg1"/>
                </a:solidFill>
              </a:rPr>
            </a:br>
            <a:endParaRPr lang="en-US" sz="1200" b="1" dirty="0">
              <a:solidFill>
                <a:schemeClr val="bg1"/>
              </a:solidFill>
            </a:endParaRPr>
          </a:p>
          <a:p>
            <a:pPr marL="228600" lvl="1" indent="-228600">
              <a:spcAft>
                <a:spcPts val="1200"/>
              </a:spcAft>
              <a:buFont typeface="+mj-lt"/>
              <a:buAutoNum type="alphaLcPeriod" startAt="7"/>
            </a:pPr>
            <a:r>
              <a:rPr lang="en-US" sz="1200" dirty="0">
                <a:solidFill>
                  <a:schemeClr val="bg1"/>
                </a:solidFill>
              </a:rPr>
              <a:t>First, look for your non-NPS advisor’s name under </a:t>
            </a:r>
            <a:r>
              <a:rPr lang="en-US" sz="1200" b="1" dirty="0">
                <a:solidFill>
                  <a:schemeClr val="accent1"/>
                </a:solidFill>
              </a:rPr>
              <a:t>“Select Non-NPS Advisor</a:t>
            </a:r>
            <a:r>
              <a:rPr lang="en-US" sz="1200" dirty="0">
                <a:solidFill>
                  <a:schemeClr val="bg1"/>
                </a:solidFill>
              </a:rPr>
              <a:t>” using the same drop-down selection technique you used for NPS advisors. </a:t>
            </a:r>
          </a:p>
          <a:p>
            <a:pPr marL="228600" lvl="1" indent="-228600">
              <a:spcAft>
                <a:spcPts val="1200"/>
              </a:spcAft>
              <a:buFont typeface="+mj-lt"/>
              <a:buAutoNum type="alphaLcPeriod" startAt="7"/>
            </a:pPr>
            <a:r>
              <a:rPr lang="en-US" sz="1200" dirty="0">
                <a:solidFill>
                  <a:schemeClr val="bg1"/>
                </a:solidFill>
              </a:rPr>
              <a:t>Then, if he or she is </a:t>
            </a:r>
            <a:r>
              <a:rPr lang="en-US" sz="1200" b="1" dirty="0">
                <a:solidFill>
                  <a:schemeClr val="bg1"/>
                </a:solidFill>
              </a:rPr>
              <a:t>not</a:t>
            </a:r>
            <a:r>
              <a:rPr lang="en-US" sz="1200" dirty="0">
                <a:solidFill>
                  <a:schemeClr val="bg1"/>
                </a:solidFill>
              </a:rPr>
              <a:t> found in the drop-down menu, click on the “</a:t>
            </a:r>
            <a:r>
              <a:rPr lang="en-US" sz="1200" b="1" dirty="0">
                <a:solidFill>
                  <a:schemeClr val="accent1"/>
                </a:solidFill>
              </a:rPr>
              <a:t>+Create</a:t>
            </a:r>
            <a:r>
              <a:rPr lang="en-US" sz="1200" dirty="0">
                <a:solidFill>
                  <a:schemeClr val="bg1"/>
                </a:solidFill>
              </a:rPr>
              <a:t>” button. </a:t>
            </a:r>
            <a:br>
              <a:rPr lang="en-US" sz="1200" dirty="0">
                <a:solidFill>
                  <a:schemeClr val="bg1"/>
                </a:solidFill>
              </a:rPr>
            </a:br>
            <a:endParaRPr lang="en-US" sz="1200" dirty="0">
              <a:solidFill>
                <a:schemeClr val="bg1"/>
              </a:solidFill>
            </a:endParaRPr>
          </a:p>
        </p:txBody>
      </p:sp>
      <p:sp>
        <p:nvSpPr>
          <p:cNvPr id="14" name="Rounded Rectangle 13"/>
          <p:cNvSpPr/>
          <p:nvPr/>
        </p:nvSpPr>
        <p:spPr>
          <a:xfrm>
            <a:off x="3505200" y="3740765"/>
            <a:ext cx="1206500" cy="8439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00"/>
          <a:stretch/>
        </p:blipFill>
        <p:spPr>
          <a:xfrm>
            <a:off x="2616200" y="1371600"/>
            <a:ext cx="6286500" cy="3438071"/>
          </a:xfrm>
          <a:prstGeom prst="rect">
            <a:avLst/>
          </a:prstGeom>
          <a:effectLst>
            <a:outerShdw blurRad="50800" dist="38100" dir="2700000" algn="tl" rotWithShape="0">
              <a:prstClr val="black">
                <a:alpha val="40000"/>
              </a:prstClr>
            </a:outerShdw>
          </a:effectLst>
        </p:spPr>
      </p:pic>
      <p:sp>
        <p:nvSpPr>
          <p:cNvPr id="10" name="Rounded Rectangle 9"/>
          <p:cNvSpPr/>
          <p:nvPr/>
        </p:nvSpPr>
        <p:spPr>
          <a:xfrm>
            <a:off x="4686300" y="3359765"/>
            <a:ext cx="1600200" cy="14662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6934200" y="3372465"/>
            <a:ext cx="520700" cy="2089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EBA2793-D8DE-8E4B-B4B0-9AB56439FBFD}"/>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16</a:t>
            </a:r>
          </a:p>
        </p:txBody>
      </p:sp>
      <p:cxnSp>
        <p:nvCxnSpPr>
          <p:cNvPr id="13" name="Straight Arrow Connector 12"/>
          <p:cNvCxnSpPr/>
          <p:nvPr/>
        </p:nvCxnSpPr>
        <p:spPr>
          <a:xfrm>
            <a:off x="2318198" y="2768958"/>
            <a:ext cx="2382591" cy="64394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1532586" y="3657600"/>
            <a:ext cx="5769735" cy="1455313"/>
            <a:chOff x="1532586" y="3657600"/>
            <a:chExt cx="5769735" cy="1455313"/>
          </a:xfrm>
        </p:grpSpPr>
        <p:cxnSp>
          <p:nvCxnSpPr>
            <p:cNvPr id="9" name="Elbow Connector 8"/>
            <p:cNvCxnSpPr/>
            <p:nvPr/>
          </p:nvCxnSpPr>
          <p:spPr>
            <a:xfrm>
              <a:off x="1532586" y="3773510"/>
              <a:ext cx="5769735" cy="1339403"/>
            </a:xfrm>
            <a:prstGeom prst="bentConnector3">
              <a:avLst>
                <a:gd name="adj1" fmla="val 0"/>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289443" y="3657600"/>
              <a:ext cx="0" cy="145531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090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79401" y="1308100"/>
            <a:ext cx="2324100" cy="5016758"/>
          </a:xfrm>
          <a:prstGeom prst="rect">
            <a:avLst/>
          </a:prstGeom>
          <a:noFill/>
        </p:spPr>
        <p:txBody>
          <a:bodyPr wrap="square" rtlCol="0">
            <a:spAutoFit/>
          </a:bodyPr>
          <a:lstStyle/>
          <a:p>
            <a:pPr marL="342900" lvl="1" indent="-342900">
              <a:spcAft>
                <a:spcPts val="1200"/>
              </a:spcAft>
              <a:buFont typeface="+mj-lt"/>
              <a:buAutoNum type="arabicPeriod" startAt="7"/>
            </a:pPr>
            <a:r>
              <a:rPr lang="en-US" sz="1600" b="1" dirty="0">
                <a:solidFill>
                  <a:srgbClr val="C00000"/>
                </a:solidFill>
              </a:rPr>
              <a:t>Advisors, continued</a:t>
            </a:r>
            <a:br>
              <a:rPr lang="en-US" sz="1200" b="1" dirty="0">
                <a:solidFill>
                  <a:schemeClr val="bg1"/>
                </a:solidFill>
              </a:rPr>
            </a:br>
            <a:endParaRPr lang="en-US" sz="1200" b="1" dirty="0">
              <a:solidFill>
                <a:schemeClr val="bg1"/>
              </a:solidFill>
            </a:endParaRPr>
          </a:p>
          <a:p>
            <a:pPr marL="228600" lvl="1" indent="-228600">
              <a:spcAft>
                <a:spcPts val="1200"/>
              </a:spcAft>
              <a:buFont typeface="+mj-lt"/>
              <a:buAutoNum type="alphaLcPeriod" startAt="9"/>
            </a:pPr>
            <a:r>
              <a:rPr lang="en-US" sz="1200" dirty="0">
                <a:solidFill>
                  <a:schemeClr val="bg1"/>
                </a:solidFill>
              </a:rPr>
              <a:t>Fill in as much information as possible. </a:t>
            </a:r>
            <a:br>
              <a:rPr lang="en-US" sz="1200" dirty="0">
                <a:solidFill>
                  <a:schemeClr val="bg1"/>
                </a:solidFill>
              </a:rPr>
            </a:br>
            <a:br>
              <a:rPr lang="en-US" sz="1200" dirty="0">
                <a:solidFill>
                  <a:schemeClr val="bg1"/>
                </a:solidFill>
              </a:rPr>
            </a:br>
            <a:r>
              <a:rPr lang="en-US" sz="1200" b="1" dirty="0">
                <a:solidFill>
                  <a:schemeClr val="bg1"/>
                </a:solidFill>
              </a:rPr>
              <a:t>Required fields</a:t>
            </a:r>
            <a:r>
              <a:rPr lang="en-US" sz="1200" dirty="0">
                <a:solidFill>
                  <a:schemeClr val="bg1"/>
                </a:solidFill>
              </a:rPr>
              <a:t>: Advisor Type, First Name, Last Name, Organization, and Email (as shown here). </a:t>
            </a:r>
          </a:p>
          <a:p>
            <a:pPr marL="228600" lvl="1" indent="-228600">
              <a:spcAft>
                <a:spcPts val="1200"/>
              </a:spcAft>
              <a:buFont typeface="+mj-lt"/>
              <a:buAutoNum type="alphaLcPeriod" startAt="9"/>
            </a:pPr>
            <a:r>
              <a:rPr lang="en-US" sz="1200" dirty="0">
                <a:solidFill>
                  <a:schemeClr val="bg1"/>
                </a:solidFill>
              </a:rPr>
              <a:t>Click on the “</a:t>
            </a:r>
            <a:r>
              <a:rPr lang="en-US" sz="1200" b="1" dirty="0">
                <a:solidFill>
                  <a:schemeClr val="accent1"/>
                </a:solidFill>
              </a:rPr>
              <a:t>Save Non-NPS Advisor Data</a:t>
            </a:r>
            <a:r>
              <a:rPr lang="en-US" sz="1200" dirty="0">
                <a:solidFill>
                  <a:schemeClr val="bg1"/>
                </a:solidFill>
              </a:rPr>
              <a:t>” button, then close the window.</a:t>
            </a:r>
          </a:p>
          <a:p>
            <a:pPr marL="228600" lvl="1" indent="-228600">
              <a:spcAft>
                <a:spcPts val="1200"/>
              </a:spcAft>
              <a:buFont typeface="+mj-lt"/>
              <a:buAutoNum type="alphaLcPeriod" startAt="9"/>
            </a:pPr>
            <a:r>
              <a:rPr lang="en-US" sz="1200" dirty="0">
                <a:solidFill>
                  <a:schemeClr val="bg1"/>
                </a:solidFill>
              </a:rPr>
              <a:t>If necessary, this is also where you or your education advisor will remove Non-NPS Advisors from your advisory team, using the orange “</a:t>
            </a:r>
            <a:r>
              <a:rPr lang="en-US" sz="1200" b="1" dirty="0">
                <a:solidFill>
                  <a:schemeClr val="accent2"/>
                </a:solidFill>
              </a:rPr>
              <a:t>Remove from Team</a:t>
            </a:r>
            <a:r>
              <a:rPr lang="en-US" sz="1200" dirty="0">
                <a:solidFill>
                  <a:schemeClr val="bg1"/>
                </a:solidFill>
              </a:rPr>
              <a:t>” button.</a:t>
            </a:r>
          </a:p>
          <a:p>
            <a:pPr marL="228600" lvl="1" indent="-228600">
              <a:spcAft>
                <a:spcPts val="1200"/>
              </a:spcAft>
              <a:buFont typeface="+mj-lt"/>
              <a:buAutoNum type="alphaLcPeriod" startAt="9"/>
            </a:pPr>
            <a:r>
              <a:rPr lang="en-US" sz="1200" dirty="0">
                <a:solidFill>
                  <a:schemeClr val="bg1"/>
                </a:solidFill>
              </a:rPr>
              <a:t>Back on the </a:t>
            </a:r>
            <a:r>
              <a:rPr lang="en-US" sz="1200" b="1" dirty="0">
                <a:solidFill>
                  <a:schemeClr val="bg1"/>
                </a:solidFill>
              </a:rPr>
              <a:t>Thesis Advisory Team</a:t>
            </a:r>
            <a:r>
              <a:rPr lang="en-US" sz="1200" dirty="0">
                <a:solidFill>
                  <a:schemeClr val="bg1"/>
                </a:solidFill>
              </a:rPr>
              <a:t> window, use the </a:t>
            </a:r>
            <a:r>
              <a:rPr lang="en-US" sz="1200" b="1" dirty="0">
                <a:solidFill>
                  <a:schemeClr val="accent1"/>
                </a:solidFill>
              </a:rPr>
              <a:t>“Edit” pencil</a:t>
            </a:r>
            <a:r>
              <a:rPr lang="en-US" sz="1200" dirty="0">
                <a:solidFill>
                  <a:schemeClr val="bg1"/>
                </a:solidFill>
              </a:rPr>
              <a:t> when you need to return to the Non-NPS advisor’s information page.</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37"/>
          <a:stretch/>
        </p:blipFill>
        <p:spPr>
          <a:xfrm>
            <a:off x="2607866" y="1384300"/>
            <a:ext cx="6396434" cy="3355507"/>
          </a:xfrm>
          <a:prstGeom prst="rect">
            <a:avLst/>
          </a:prstGeom>
          <a:effectLst>
            <a:outerShdw blurRad="50800" dist="38100" dir="2700000" algn="tl" rotWithShape="0">
              <a:prstClr val="black">
                <a:alpha val="40000"/>
              </a:prstClr>
            </a:outerShdw>
          </a:effectLst>
        </p:spPr>
      </p:pic>
      <p:sp>
        <p:nvSpPr>
          <p:cNvPr id="11" name="Rounded Rectangle 10"/>
          <p:cNvSpPr/>
          <p:nvPr/>
        </p:nvSpPr>
        <p:spPr>
          <a:xfrm>
            <a:off x="2654300" y="2463800"/>
            <a:ext cx="20066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800600" y="2451100"/>
            <a:ext cx="19939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6934200" y="2438400"/>
            <a:ext cx="19558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6934200" y="2971800"/>
            <a:ext cx="19558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2692400" y="3467100"/>
            <a:ext cx="1955800"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2717800" y="4064000"/>
            <a:ext cx="1384300" cy="2159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620625" y="5020129"/>
            <a:ext cx="6400800" cy="1261607"/>
          </a:xfrm>
          <a:prstGeom prst="rect">
            <a:avLst/>
          </a:prstGeom>
          <a:effectLst>
            <a:outerShdw blurRad="50800" dist="38100" dir="2700000" algn="tl" rotWithShape="0">
              <a:prstClr val="black">
                <a:alpha val="40000"/>
              </a:prstClr>
            </a:outerShdw>
          </a:effectLst>
        </p:spPr>
      </p:pic>
      <p:sp>
        <p:nvSpPr>
          <p:cNvPr id="20" name="Rounded Rectangle 19"/>
          <p:cNvSpPr/>
          <p:nvPr/>
        </p:nvSpPr>
        <p:spPr>
          <a:xfrm>
            <a:off x="8716625" y="5515429"/>
            <a:ext cx="304800" cy="4191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1980F7E-DE88-D745-BFBA-80A779244177}"/>
              </a:ext>
            </a:extLst>
          </p:cNvPr>
          <p:cNvSpPr txBox="1"/>
          <p:nvPr/>
        </p:nvSpPr>
        <p:spPr>
          <a:xfrm>
            <a:off x="8725296" y="6302828"/>
            <a:ext cx="418704" cy="369332"/>
          </a:xfrm>
          <a:prstGeom prst="rect">
            <a:avLst/>
          </a:prstGeom>
          <a:noFill/>
        </p:spPr>
        <p:txBody>
          <a:bodyPr wrap="none" rtlCol="0">
            <a:spAutoFit/>
          </a:bodyPr>
          <a:lstStyle/>
          <a:p>
            <a:r>
              <a:rPr lang="en-US" dirty="0">
                <a:solidFill>
                  <a:schemeClr val="bg1"/>
                </a:solidFill>
              </a:rPr>
              <a:t>17</a:t>
            </a:r>
          </a:p>
        </p:txBody>
      </p:sp>
      <p:cxnSp>
        <p:nvCxnSpPr>
          <p:cNvPr id="21" name="Straight Arrow Connector 20"/>
          <p:cNvCxnSpPr/>
          <p:nvPr/>
        </p:nvCxnSpPr>
        <p:spPr>
          <a:xfrm>
            <a:off x="2163651" y="3747752"/>
            <a:ext cx="476518" cy="2962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63651" y="3734873"/>
            <a:ext cx="592428" cy="69545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42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3768" y="2458066"/>
            <a:ext cx="6705600" cy="31463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nvGrpSpPr>
          <p:cNvPr id="7" name="Group 6">
            <a:extLst>
              <a:ext uri="{FF2B5EF4-FFF2-40B4-BE49-F238E27FC236}">
                <a16:creationId xmlns:a16="http://schemas.microsoft.com/office/drawing/2014/main" id="{D100D60B-B0DF-044A-BF5A-E591720648C9}"/>
              </a:ext>
            </a:extLst>
          </p:cNvPr>
          <p:cNvGrpSpPr/>
          <p:nvPr/>
        </p:nvGrpSpPr>
        <p:grpSpPr>
          <a:xfrm>
            <a:off x="3821709" y="1244949"/>
            <a:ext cx="3382296" cy="5158801"/>
            <a:chOff x="5004620" y="1317521"/>
            <a:chExt cx="3382296" cy="5158801"/>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7F3476B8-4B6C-5646-8D3B-1D2699204A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3826" t="11041" r="32942" b="13596"/>
            <a:stretch/>
          </p:blipFill>
          <p:spPr>
            <a:xfrm>
              <a:off x="5004620" y="1317521"/>
              <a:ext cx="3382296" cy="5158801"/>
            </a:xfrm>
            <a:prstGeom prst="rect">
              <a:avLst/>
            </a:prstGeom>
          </p:spPr>
        </p:pic>
        <p:sp>
          <p:nvSpPr>
            <p:cNvPr id="6" name="Rectangle 5">
              <a:extLst>
                <a:ext uri="{FF2B5EF4-FFF2-40B4-BE49-F238E27FC236}">
                  <a16:creationId xmlns:a16="http://schemas.microsoft.com/office/drawing/2014/main" id="{57C83BF1-7DC0-7748-B2B9-D9D26BF5F8F2}"/>
                </a:ext>
              </a:extLst>
            </p:cNvPr>
            <p:cNvSpPr/>
            <p:nvPr/>
          </p:nvSpPr>
          <p:spPr>
            <a:xfrm>
              <a:off x="5073267" y="2607054"/>
              <a:ext cx="1003300" cy="11489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rgbClr val="00B0F0"/>
                  </a:solidFill>
                </a:rPr>
                <a:t>Your Name</a:t>
              </a:r>
            </a:p>
          </p:txBody>
        </p:sp>
      </p:grpSp>
      <p:sp>
        <p:nvSpPr>
          <p:cNvPr id="9" name="TextBox 8">
            <a:extLst>
              <a:ext uri="{FF2B5EF4-FFF2-40B4-BE49-F238E27FC236}">
                <a16:creationId xmlns:a16="http://schemas.microsoft.com/office/drawing/2014/main" id="{C83A2712-0A74-D84B-BA9F-29928DAF6287}"/>
              </a:ext>
            </a:extLst>
          </p:cNvPr>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10" name="TextBox 9">
            <a:extLst>
              <a:ext uri="{FF2B5EF4-FFF2-40B4-BE49-F238E27FC236}">
                <a16:creationId xmlns:a16="http://schemas.microsoft.com/office/drawing/2014/main" id="{3D7CAED2-027E-4540-8E06-F0A2A8D644F3}"/>
              </a:ext>
            </a:extLst>
          </p:cNvPr>
          <p:cNvSpPr txBox="1"/>
          <p:nvPr/>
        </p:nvSpPr>
        <p:spPr>
          <a:xfrm>
            <a:off x="407220" y="1298268"/>
            <a:ext cx="2965244" cy="5016758"/>
          </a:xfrm>
          <a:prstGeom prst="rect">
            <a:avLst/>
          </a:prstGeom>
          <a:noFill/>
        </p:spPr>
        <p:txBody>
          <a:bodyPr wrap="square" rtlCol="0">
            <a:spAutoFit/>
          </a:bodyPr>
          <a:lstStyle/>
          <a:p>
            <a:pPr marL="342900" lvl="1" indent="-342900">
              <a:spcAft>
                <a:spcPts val="1200"/>
              </a:spcAft>
              <a:buFont typeface="+mj-lt"/>
              <a:buAutoNum type="arabicPeriod" startAt="8"/>
            </a:pPr>
            <a:r>
              <a:rPr lang="en-US" sz="1600" b="1" dirty="0">
                <a:solidFill>
                  <a:srgbClr val="C00000"/>
                </a:solidFill>
              </a:rPr>
              <a:t>Relevancy Topics</a:t>
            </a:r>
            <a:br>
              <a:rPr lang="en-US" sz="1200" b="1" dirty="0">
                <a:solidFill>
                  <a:schemeClr val="bg1"/>
                </a:solidFill>
              </a:rPr>
            </a:br>
            <a:endParaRPr lang="en-US" sz="1200" b="1" dirty="0">
              <a:solidFill>
                <a:schemeClr val="bg1"/>
              </a:solidFill>
            </a:endParaRPr>
          </a:p>
          <a:p>
            <a:pPr marL="228600" lvl="1" indent="-228600">
              <a:spcAft>
                <a:spcPts val="1200"/>
              </a:spcAft>
              <a:buFont typeface="+mj-lt"/>
              <a:buAutoNum type="alphaLcPeriod"/>
            </a:pPr>
            <a:r>
              <a:rPr lang="en-US" sz="1200" dirty="0">
                <a:solidFill>
                  <a:schemeClr val="bg1"/>
                </a:solidFill>
              </a:rPr>
              <a:t>Click on the </a:t>
            </a:r>
            <a:r>
              <a:rPr lang="en-US" sz="1200" b="1" dirty="0">
                <a:solidFill>
                  <a:srgbClr val="00B0F0"/>
                </a:solidFill>
              </a:rPr>
              <a:t>(edit) </a:t>
            </a:r>
            <a:r>
              <a:rPr lang="en-US" sz="1200" dirty="0">
                <a:solidFill>
                  <a:schemeClr val="bg1"/>
                </a:solidFill>
              </a:rPr>
              <a:t>button next to </a:t>
            </a:r>
            <a:r>
              <a:rPr lang="en-US" sz="1200" b="1" dirty="0">
                <a:solidFill>
                  <a:schemeClr val="bg1"/>
                </a:solidFill>
              </a:rPr>
              <a:t>Relevancy Topics </a:t>
            </a:r>
            <a:r>
              <a:rPr lang="en-US" sz="1200" dirty="0">
                <a:solidFill>
                  <a:schemeClr val="bg1"/>
                </a:solidFill>
              </a:rPr>
              <a:t>on the dashboard.</a:t>
            </a: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r>
              <a:rPr lang="en-US" sz="1200" dirty="0">
                <a:solidFill>
                  <a:schemeClr val="bg1"/>
                </a:solidFill>
              </a:rPr>
              <a:t>This opens the </a:t>
            </a:r>
            <a:r>
              <a:rPr lang="en-US" sz="1200" b="1" dirty="0">
                <a:solidFill>
                  <a:schemeClr val="bg1"/>
                </a:solidFill>
              </a:rPr>
              <a:t>Edit Relevancy Topics </a:t>
            </a:r>
            <a:r>
              <a:rPr lang="en-US" sz="1200" dirty="0">
                <a:solidFill>
                  <a:schemeClr val="bg1"/>
                </a:solidFill>
              </a:rPr>
              <a:t>window shown on the next slide.</a:t>
            </a:r>
            <a:br>
              <a:rPr lang="en-US" sz="1200" dirty="0">
                <a:solidFill>
                  <a:schemeClr val="bg1"/>
                </a:solidFill>
              </a:rPr>
            </a:br>
            <a:br>
              <a:rPr lang="en-US" sz="1200" dirty="0">
                <a:solidFill>
                  <a:schemeClr val="bg1"/>
                </a:solidFill>
              </a:rPr>
            </a:br>
            <a:r>
              <a:rPr lang="en-US" sz="1200" b="1" dirty="0">
                <a:solidFill>
                  <a:srgbClr val="C00000"/>
                </a:solidFill>
              </a:rPr>
              <a:t>NOTE</a:t>
            </a:r>
            <a:r>
              <a:rPr lang="en-US" sz="1200" dirty="0">
                <a:solidFill>
                  <a:schemeClr val="bg1"/>
                </a:solidFill>
              </a:rPr>
              <a:t>: You can edit your relevancy topics up until your TRAF is routed for approval in your graduation quarter. </a:t>
            </a:r>
          </a:p>
        </p:txBody>
      </p:sp>
      <p:sp>
        <p:nvSpPr>
          <p:cNvPr id="11" name="Rounded Rectangle 10">
            <a:extLst>
              <a:ext uri="{FF2B5EF4-FFF2-40B4-BE49-F238E27FC236}">
                <a16:creationId xmlns:a16="http://schemas.microsoft.com/office/drawing/2014/main" id="{E35CD847-0F07-D646-B288-21D15665B346}"/>
              </a:ext>
            </a:extLst>
          </p:cNvPr>
          <p:cNvSpPr/>
          <p:nvPr/>
        </p:nvSpPr>
        <p:spPr>
          <a:xfrm>
            <a:off x="3811467" y="5345001"/>
            <a:ext cx="1131119" cy="2982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38F1EF4-BDEB-B246-AE0D-37600B830419}"/>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18</a:t>
            </a:r>
          </a:p>
        </p:txBody>
      </p:sp>
      <p:sp>
        <p:nvSpPr>
          <p:cNvPr id="13" name="Title 3">
            <a:extLst>
              <a:ext uri="{FF2B5EF4-FFF2-40B4-BE49-F238E27FC236}">
                <a16:creationId xmlns:a16="http://schemas.microsoft.com/office/drawing/2014/main" id="{44B4286D-E89E-8840-A383-49D291027612}"/>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14" name="Right Arrow 13"/>
          <p:cNvSpPr/>
          <p:nvPr/>
        </p:nvSpPr>
        <p:spPr>
          <a:xfrm>
            <a:off x="7443987" y="5821251"/>
            <a:ext cx="708337"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37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41755" y="2637614"/>
            <a:ext cx="6548284" cy="3383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87964" y="2662135"/>
            <a:ext cx="8470900" cy="306070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17E9A0F-B290-B04E-91AB-02D64020A271}"/>
              </a:ext>
            </a:extLst>
          </p:cNvPr>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9" name="TextBox 8">
            <a:extLst>
              <a:ext uri="{FF2B5EF4-FFF2-40B4-BE49-F238E27FC236}">
                <a16:creationId xmlns:a16="http://schemas.microsoft.com/office/drawing/2014/main" id="{9E609024-B7D4-074F-9DE3-D38490DA4B9F}"/>
              </a:ext>
            </a:extLst>
          </p:cNvPr>
          <p:cNvSpPr txBox="1"/>
          <p:nvPr/>
        </p:nvSpPr>
        <p:spPr>
          <a:xfrm>
            <a:off x="377723" y="1239275"/>
            <a:ext cx="8363154" cy="1200329"/>
          </a:xfrm>
          <a:prstGeom prst="rect">
            <a:avLst/>
          </a:prstGeom>
          <a:noFill/>
        </p:spPr>
        <p:txBody>
          <a:bodyPr wrap="square" rtlCol="0">
            <a:spAutoFit/>
          </a:bodyPr>
          <a:lstStyle/>
          <a:p>
            <a:pPr marL="342900" lvl="1" indent="-342900">
              <a:spcAft>
                <a:spcPts val="1200"/>
              </a:spcAft>
              <a:buFont typeface="+mj-lt"/>
              <a:buAutoNum type="arabicPeriod" startAt="8"/>
            </a:pPr>
            <a:r>
              <a:rPr lang="en-US" sz="1600" b="1" dirty="0">
                <a:solidFill>
                  <a:srgbClr val="C00000"/>
                </a:solidFill>
              </a:rPr>
              <a:t>Relevancy Topics, continued</a:t>
            </a:r>
            <a:endParaRPr lang="en-US" sz="1200" b="1" dirty="0">
              <a:solidFill>
                <a:schemeClr val="bg1"/>
              </a:solidFill>
            </a:endParaRPr>
          </a:p>
          <a:p>
            <a:pPr marL="228600" lvl="1" indent="-228600">
              <a:spcAft>
                <a:spcPts val="1200"/>
              </a:spcAft>
              <a:buFont typeface="+mj-lt"/>
              <a:buAutoNum type="alphaLcPeriod"/>
            </a:pPr>
            <a:r>
              <a:rPr lang="en-US" sz="1200" dirty="0">
                <a:solidFill>
                  <a:schemeClr val="bg1"/>
                </a:solidFill>
              </a:rPr>
              <a:t>There are two sections to complete: </a:t>
            </a:r>
            <a:r>
              <a:rPr lang="en-US" sz="1200" b="1" dirty="0">
                <a:solidFill>
                  <a:schemeClr val="bg1"/>
                </a:solidFill>
              </a:rPr>
              <a:t>NPS Research &amp; Development Relevance </a:t>
            </a:r>
            <a:r>
              <a:rPr lang="en-US" sz="1200" dirty="0">
                <a:solidFill>
                  <a:schemeClr val="bg1"/>
                </a:solidFill>
              </a:rPr>
              <a:t>and </a:t>
            </a:r>
            <a:r>
              <a:rPr lang="en-US" sz="1200" b="1" dirty="0">
                <a:solidFill>
                  <a:schemeClr val="bg1"/>
                </a:solidFill>
              </a:rPr>
              <a:t>Research Military Relevance</a:t>
            </a:r>
            <a:r>
              <a:rPr lang="en-US" sz="1200" dirty="0">
                <a:solidFill>
                  <a:schemeClr val="bg1"/>
                </a:solidFill>
              </a:rPr>
              <a:t>.</a:t>
            </a:r>
          </a:p>
          <a:p>
            <a:pPr marL="228600" lvl="1" indent="-228600">
              <a:spcAft>
                <a:spcPts val="1200"/>
              </a:spcAft>
              <a:buFont typeface="+mj-lt"/>
              <a:buAutoNum type="alphaLcPeriod"/>
            </a:pPr>
            <a:r>
              <a:rPr lang="en-US" sz="1200" dirty="0">
                <a:solidFill>
                  <a:schemeClr val="bg1"/>
                </a:solidFill>
              </a:rPr>
              <a:t>You must at least select “</a:t>
            </a:r>
            <a:r>
              <a:rPr lang="en-US" sz="1200" b="1" dirty="0">
                <a:solidFill>
                  <a:schemeClr val="bg1"/>
                </a:solidFill>
              </a:rPr>
              <a:t>None Apply” </a:t>
            </a:r>
            <a:r>
              <a:rPr lang="en-US" sz="1200" dirty="0">
                <a:solidFill>
                  <a:schemeClr val="bg1"/>
                </a:solidFill>
              </a:rPr>
              <a:t>in each section. Your accurate answers, however, will help NPS connect you to others with similar interests and communicate the importance of student research.</a:t>
            </a:r>
          </a:p>
        </p:txBody>
      </p:sp>
      <p:sp>
        <p:nvSpPr>
          <p:cNvPr id="10" name="Rounded Rectangle 9">
            <a:extLst>
              <a:ext uri="{FF2B5EF4-FFF2-40B4-BE49-F238E27FC236}">
                <a16:creationId xmlns:a16="http://schemas.microsoft.com/office/drawing/2014/main" id="{F0B98B2D-B178-824C-A571-56220EB7F128}"/>
              </a:ext>
            </a:extLst>
          </p:cNvPr>
          <p:cNvSpPr/>
          <p:nvPr/>
        </p:nvSpPr>
        <p:spPr>
          <a:xfrm>
            <a:off x="392880" y="2886587"/>
            <a:ext cx="3038577" cy="2597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D07BEE8D-471D-EA48-8030-2CB84B20A2F6}"/>
              </a:ext>
            </a:extLst>
          </p:cNvPr>
          <p:cNvSpPr/>
          <p:nvPr/>
        </p:nvSpPr>
        <p:spPr>
          <a:xfrm>
            <a:off x="387964" y="4553155"/>
            <a:ext cx="2237249" cy="2548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1E53ACD-037F-0845-B7A6-2B1C8FF44C51}"/>
              </a:ext>
            </a:extLst>
          </p:cNvPr>
          <p:cNvSpPr txBox="1"/>
          <p:nvPr/>
        </p:nvSpPr>
        <p:spPr>
          <a:xfrm>
            <a:off x="2989006" y="5889523"/>
            <a:ext cx="2918941" cy="307777"/>
          </a:xfrm>
          <a:prstGeom prst="rect">
            <a:avLst/>
          </a:prstGeom>
          <a:noFill/>
        </p:spPr>
        <p:txBody>
          <a:bodyPr wrap="none" rtlCol="0">
            <a:spAutoFit/>
          </a:bodyPr>
          <a:lstStyle/>
          <a:p>
            <a:r>
              <a:rPr lang="en-US" sz="1400" b="1" dirty="0">
                <a:solidFill>
                  <a:srgbClr val="0089ED"/>
                </a:solidFill>
              </a:rPr>
              <a:t>(Topic choices continued on Slide 21)</a:t>
            </a:r>
          </a:p>
        </p:txBody>
      </p:sp>
      <p:sp>
        <p:nvSpPr>
          <p:cNvPr id="12" name="TextBox 11">
            <a:extLst>
              <a:ext uri="{FF2B5EF4-FFF2-40B4-BE49-F238E27FC236}">
                <a16:creationId xmlns:a16="http://schemas.microsoft.com/office/drawing/2014/main" id="{CA917392-9AC7-2243-A456-922EFE896A1D}"/>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19</a:t>
            </a:r>
          </a:p>
        </p:txBody>
      </p:sp>
      <p:sp>
        <p:nvSpPr>
          <p:cNvPr id="14" name="Title 3">
            <a:extLst>
              <a:ext uri="{FF2B5EF4-FFF2-40B4-BE49-F238E27FC236}">
                <a16:creationId xmlns:a16="http://schemas.microsoft.com/office/drawing/2014/main" id="{B4A10A7A-3AA5-744B-97A8-21205F0F7AA0}"/>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Tree>
    <p:extLst>
      <p:ext uri="{BB962C8B-B14F-4D97-AF65-F5344CB8AC3E}">
        <p14:creationId xmlns:p14="http://schemas.microsoft.com/office/powerpoint/2010/main" val="227628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40030" y="2362200"/>
            <a:ext cx="6645498" cy="3430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Text Placeholder 2"/>
          <p:cNvSpPr txBox="1">
            <a:spLocks/>
          </p:cNvSpPr>
          <p:nvPr/>
        </p:nvSpPr>
        <p:spPr>
          <a:xfrm>
            <a:off x="0" y="1036224"/>
            <a:ext cx="9040969" cy="5519121"/>
          </a:xfrm>
          <a:prstGeom prst="rect">
            <a:avLst/>
          </a:prstGeom>
        </p:spPr>
        <p:txBody>
          <a:bodyPr vert="horz" lIns="68580" tIns="34290" rIns="68580" bIns="34290" rtlCol="0">
            <a:noAutofit/>
          </a:bodyPr>
          <a:lstStyle>
            <a:lvl1pPr marL="342900" indent="-342900" algn="l" defTabSz="914400" rtl="0" eaLnBrk="1" latinLnBrk="0" hangingPunct="1">
              <a:lnSpc>
                <a:spcPct val="90000"/>
              </a:lnSpc>
              <a:spcBef>
                <a:spcPts val="1000"/>
              </a:spcBef>
              <a:buFont typeface="Wingdings" charset="2"/>
              <a:buChar char="§"/>
              <a:defRPr sz="2400" kern="1200" baseline="0">
                <a:solidFill>
                  <a:srgbClr val="364A7A"/>
                </a:solidFill>
                <a:latin typeface="Minion Pro"/>
                <a:ea typeface="+mn-ea"/>
                <a:cs typeface="Minion Pro"/>
              </a:defRPr>
            </a:lvl1pPr>
            <a:lvl2pPr marL="742950" indent="-285750" algn="l" defTabSz="914400" rtl="0" eaLnBrk="1" latinLnBrk="0" hangingPunct="1">
              <a:lnSpc>
                <a:spcPct val="90000"/>
              </a:lnSpc>
              <a:spcBef>
                <a:spcPts val="500"/>
              </a:spcBef>
              <a:buFont typeface="Wingdings" charset="2"/>
              <a:buChar char="§"/>
              <a:defRPr sz="2400" kern="1200" baseline="0">
                <a:solidFill>
                  <a:srgbClr val="364A7A"/>
                </a:solidFill>
                <a:latin typeface="Minion Pro"/>
                <a:ea typeface="+mn-ea"/>
                <a:cs typeface="Minion Pro"/>
              </a:defRPr>
            </a:lvl2pPr>
            <a:lvl3pPr marL="1143000" indent="-228600" algn="l" defTabSz="914400" rtl="0" eaLnBrk="1" latinLnBrk="0" hangingPunct="1">
              <a:lnSpc>
                <a:spcPct val="90000"/>
              </a:lnSpc>
              <a:spcBef>
                <a:spcPts val="500"/>
              </a:spcBef>
              <a:buFont typeface="Wingdings" charset="2"/>
              <a:buChar char="§"/>
              <a:defRPr sz="2400" kern="1200" baseline="0">
                <a:solidFill>
                  <a:srgbClr val="364A7A"/>
                </a:solidFill>
                <a:latin typeface="Minion Pro"/>
                <a:ea typeface="+mn-ea"/>
                <a:cs typeface="Minion Pro"/>
              </a:defRPr>
            </a:lvl3pPr>
            <a:lvl4pPr marL="1600200" indent="-228600" algn="l" defTabSz="914400" rtl="0" eaLnBrk="1" latinLnBrk="0" hangingPunct="1">
              <a:lnSpc>
                <a:spcPct val="90000"/>
              </a:lnSpc>
              <a:spcBef>
                <a:spcPts val="500"/>
              </a:spcBef>
              <a:buFont typeface="Wingdings" charset="2"/>
              <a:buChar char="§"/>
              <a:defRPr sz="2400" kern="1200" baseline="0">
                <a:solidFill>
                  <a:srgbClr val="364A7A"/>
                </a:solidFill>
                <a:latin typeface="Minion Pro"/>
                <a:ea typeface="+mn-ea"/>
                <a:cs typeface="Minion Pro"/>
              </a:defRPr>
            </a:lvl4pPr>
            <a:lvl5pPr marL="2057400" indent="-228600" algn="l" defTabSz="914400" rtl="0" eaLnBrk="1" latinLnBrk="0" hangingPunct="1">
              <a:lnSpc>
                <a:spcPct val="90000"/>
              </a:lnSpc>
              <a:spcBef>
                <a:spcPts val="500"/>
              </a:spcBef>
              <a:buFont typeface="Wingdings" charset="2"/>
              <a:buChar char="§"/>
              <a:defRPr sz="2400" kern="1200" baseline="0">
                <a:solidFill>
                  <a:srgbClr val="364A7A"/>
                </a:solidFill>
                <a:latin typeface="Minion Pro"/>
                <a:ea typeface="+mn-ea"/>
                <a:cs typeface="Minion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spcAft>
                <a:spcPts val="1350"/>
              </a:spcAft>
              <a:buFont typeface="+mj-lt"/>
              <a:buAutoNum type="arabicPeriod"/>
            </a:pPr>
            <a:r>
              <a:rPr lang="en-US" sz="1200" b="1" dirty="0">
                <a:solidFill>
                  <a:srgbClr val="002060"/>
                </a:solidFill>
              </a:rPr>
              <a:t>Student creates Thesis Block and Python Thesis Dashboard</a:t>
            </a:r>
            <a:r>
              <a:rPr lang="en-US" sz="1200" dirty="0">
                <a:solidFill>
                  <a:srgbClr val="002060"/>
                </a:solidFill>
              </a:rPr>
              <a:t> by following these </a:t>
            </a:r>
            <a:r>
              <a:rPr lang="en-US" sz="1200" dirty="0">
                <a:solidFill>
                  <a:srgbClr val="002060"/>
                </a:solidFill>
                <a:hlinkClick r:id="rId3"/>
              </a:rPr>
              <a:t>instructions</a:t>
            </a:r>
            <a:r>
              <a:rPr lang="en-US" sz="1200" dirty="0">
                <a:solidFill>
                  <a:srgbClr val="002060"/>
                </a:solidFill>
              </a:rPr>
              <a:t>.</a:t>
            </a:r>
          </a:p>
          <a:p>
            <a:pPr marL="800100" lvl="1" indent="-342900">
              <a:spcAft>
                <a:spcPts val="1350"/>
              </a:spcAft>
              <a:buFont typeface="+mj-lt"/>
              <a:buAutoNum type="arabicPeriod"/>
            </a:pPr>
            <a:r>
              <a:rPr lang="en-US" sz="1200" b="1" dirty="0">
                <a:solidFill>
                  <a:srgbClr val="002060"/>
                </a:solidFill>
              </a:rPr>
              <a:t>Student enters information </a:t>
            </a:r>
            <a:r>
              <a:rPr lang="en-US" sz="1200" dirty="0">
                <a:solidFill>
                  <a:srgbClr val="002060"/>
                </a:solidFill>
              </a:rPr>
              <a:t>required for the Thesis Proposal Form (TPF) milestone—details covered in the slides that follow—data </a:t>
            </a:r>
            <a:r>
              <a:rPr lang="en-US" sz="1200" i="1" dirty="0">
                <a:solidFill>
                  <a:srgbClr val="002060"/>
                </a:solidFill>
              </a:rPr>
              <a:t>can</a:t>
            </a:r>
            <a:r>
              <a:rPr lang="en-US" sz="1200" dirty="0">
                <a:solidFill>
                  <a:srgbClr val="002060"/>
                </a:solidFill>
              </a:rPr>
              <a:t> be changed later as research evolves:</a:t>
            </a:r>
          </a:p>
          <a:p>
            <a:pPr marL="1200150" lvl="2" indent="-342900">
              <a:spcBef>
                <a:spcPts val="300"/>
              </a:spcBef>
              <a:spcAft>
                <a:spcPts val="300"/>
              </a:spcAft>
              <a:buFont typeface="+mj-lt"/>
              <a:buAutoNum type="arabicPeriod"/>
            </a:pPr>
            <a:r>
              <a:rPr lang="en-US" sz="1200" dirty="0">
                <a:solidFill>
                  <a:srgbClr val="002060"/>
                </a:solidFill>
              </a:rPr>
              <a:t>Thesis Data section</a:t>
            </a:r>
          </a:p>
          <a:p>
            <a:pPr marL="1657350" lvl="3" indent="-342900">
              <a:spcBef>
                <a:spcPts val="300"/>
              </a:spcBef>
              <a:spcAft>
                <a:spcPts val="300"/>
              </a:spcAft>
              <a:buFont typeface="+mj-lt"/>
              <a:buAutoNum type="arabicPeriod"/>
            </a:pPr>
            <a:r>
              <a:rPr lang="en-US" sz="1200" dirty="0">
                <a:solidFill>
                  <a:srgbClr val="002060"/>
                </a:solidFill>
              </a:rPr>
              <a:t>Thesis Type correct?</a:t>
            </a:r>
          </a:p>
          <a:p>
            <a:pPr marL="1657350" lvl="3" indent="-342900">
              <a:spcBef>
                <a:spcPts val="300"/>
              </a:spcBef>
              <a:spcAft>
                <a:spcPts val="300"/>
              </a:spcAft>
              <a:buFont typeface="+mj-lt"/>
              <a:buAutoNum type="arabicPeriod"/>
            </a:pPr>
            <a:r>
              <a:rPr lang="en-US" sz="1200" dirty="0">
                <a:solidFill>
                  <a:srgbClr val="002060"/>
                </a:solidFill>
              </a:rPr>
              <a:t>Thesis Title</a:t>
            </a:r>
          </a:p>
          <a:p>
            <a:pPr marL="1657350" lvl="3" indent="-342900">
              <a:spcBef>
                <a:spcPts val="300"/>
              </a:spcBef>
              <a:spcAft>
                <a:spcPts val="300"/>
              </a:spcAft>
              <a:buFont typeface="+mj-lt"/>
              <a:buAutoNum type="arabicPeriod"/>
            </a:pPr>
            <a:r>
              <a:rPr lang="en-US" sz="1200" dirty="0">
                <a:solidFill>
                  <a:srgbClr val="002060"/>
                </a:solidFill>
              </a:rPr>
              <a:t>Co-authors to add? </a:t>
            </a:r>
          </a:p>
          <a:p>
            <a:pPr marL="1657350" lvl="3" indent="-342900">
              <a:spcBef>
                <a:spcPts val="300"/>
              </a:spcBef>
              <a:spcAft>
                <a:spcPts val="300"/>
              </a:spcAft>
              <a:buFont typeface="+mj-lt"/>
              <a:buAutoNum type="arabicPeriod"/>
            </a:pPr>
            <a:r>
              <a:rPr lang="en-US" sz="1200" dirty="0">
                <a:solidFill>
                  <a:srgbClr val="002060"/>
                </a:solidFill>
              </a:rPr>
              <a:t>File-sharing site URL</a:t>
            </a:r>
          </a:p>
          <a:p>
            <a:pPr marL="1657350" lvl="3" indent="-342900">
              <a:spcBef>
                <a:spcPts val="300"/>
              </a:spcBef>
              <a:spcAft>
                <a:spcPts val="300"/>
              </a:spcAft>
              <a:buFont typeface="+mj-lt"/>
              <a:buAutoNum type="arabicPeriod"/>
            </a:pPr>
            <a:r>
              <a:rPr lang="en-US" sz="1200" dirty="0">
                <a:solidFill>
                  <a:srgbClr val="002060"/>
                </a:solidFill>
              </a:rPr>
              <a:t>Faculty Advisors</a:t>
            </a:r>
          </a:p>
          <a:p>
            <a:pPr marL="1657350" lvl="3" indent="-342900">
              <a:spcBef>
                <a:spcPts val="300"/>
              </a:spcBef>
              <a:spcAft>
                <a:spcPts val="300"/>
              </a:spcAft>
              <a:buFont typeface="+mj-lt"/>
              <a:buAutoNum type="arabicPeriod"/>
            </a:pPr>
            <a:r>
              <a:rPr lang="en-US" sz="1200" dirty="0">
                <a:solidFill>
                  <a:srgbClr val="002060"/>
                </a:solidFill>
              </a:rPr>
              <a:t>Proposal Abstract (n/a, if not required by department)</a:t>
            </a:r>
          </a:p>
          <a:p>
            <a:pPr marL="1657350" lvl="3" indent="-342900">
              <a:spcBef>
                <a:spcPts val="300"/>
              </a:spcBef>
              <a:spcAft>
                <a:spcPts val="300"/>
              </a:spcAft>
              <a:buFont typeface="+mj-lt"/>
              <a:buAutoNum type="arabicPeriod"/>
            </a:pPr>
            <a:r>
              <a:rPr lang="en-US" sz="1200" dirty="0">
                <a:solidFill>
                  <a:srgbClr val="002060"/>
                </a:solidFill>
              </a:rPr>
              <a:t>Keywords </a:t>
            </a:r>
          </a:p>
          <a:p>
            <a:pPr marL="1657350" lvl="3" indent="-342900">
              <a:spcBef>
                <a:spcPts val="300"/>
              </a:spcBef>
              <a:spcAft>
                <a:spcPts val="300"/>
              </a:spcAft>
              <a:buFont typeface="+mj-lt"/>
              <a:buAutoNum type="arabicPeriod"/>
            </a:pPr>
            <a:r>
              <a:rPr lang="en-US" sz="1200" dirty="0">
                <a:solidFill>
                  <a:srgbClr val="002060"/>
                </a:solidFill>
              </a:rPr>
              <a:t>Relevancy Topics</a:t>
            </a:r>
            <a:br>
              <a:rPr lang="en-US" sz="1200" dirty="0">
                <a:solidFill>
                  <a:srgbClr val="002060"/>
                </a:solidFill>
              </a:rPr>
            </a:br>
            <a:endParaRPr lang="en-US" sz="1200" dirty="0">
              <a:solidFill>
                <a:srgbClr val="002060"/>
              </a:solidFill>
            </a:endParaRPr>
          </a:p>
          <a:p>
            <a:pPr marL="1200150" lvl="2" indent="-342900">
              <a:spcBef>
                <a:spcPts val="300"/>
              </a:spcBef>
              <a:spcAft>
                <a:spcPts val="300"/>
              </a:spcAft>
              <a:buFont typeface="+mj-lt"/>
              <a:buAutoNum type="arabicPeriod"/>
            </a:pPr>
            <a:r>
              <a:rPr lang="en-US" sz="1200" dirty="0">
                <a:solidFill>
                  <a:srgbClr val="002060"/>
                </a:solidFill>
              </a:rPr>
              <a:t>Security and Compliance section</a:t>
            </a:r>
          </a:p>
          <a:p>
            <a:pPr marL="1657350" lvl="3" indent="-342900">
              <a:spcBef>
                <a:spcPts val="300"/>
              </a:spcBef>
              <a:spcAft>
                <a:spcPts val="300"/>
              </a:spcAft>
              <a:buFont typeface="+mj-lt"/>
              <a:buAutoNum type="arabicPeriod"/>
            </a:pPr>
            <a:r>
              <a:rPr lang="en-US" sz="1200" dirty="0">
                <a:solidFill>
                  <a:srgbClr val="002060"/>
                </a:solidFill>
              </a:rPr>
              <a:t>Security classification and distribution statement for Main Document and Final Abstract</a:t>
            </a:r>
          </a:p>
          <a:p>
            <a:pPr marL="1657350" lvl="3" indent="-342900">
              <a:spcBef>
                <a:spcPts val="300"/>
              </a:spcBef>
              <a:spcAft>
                <a:spcPts val="300"/>
              </a:spcAft>
              <a:buFont typeface="+mj-lt"/>
              <a:buAutoNum type="arabicPeriod"/>
            </a:pPr>
            <a:r>
              <a:rPr lang="en-US" sz="1200" dirty="0">
                <a:solidFill>
                  <a:srgbClr val="002060"/>
                </a:solidFill>
              </a:rPr>
              <a:t>Compliance Tasks by Student</a:t>
            </a:r>
          </a:p>
          <a:p>
            <a:pPr marL="1657350" lvl="3" indent="-342900">
              <a:spcBef>
                <a:spcPts val="300"/>
              </a:spcBef>
              <a:spcAft>
                <a:spcPts val="900"/>
              </a:spcAft>
              <a:buFont typeface="+mj-lt"/>
              <a:buAutoNum type="arabicPeriod"/>
            </a:pPr>
            <a:r>
              <a:rPr lang="en-US" sz="1200" dirty="0">
                <a:solidFill>
                  <a:srgbClr val="002060"/>
                </a:solidFill>
              </a:rPr>
              <a:t>Compliance Tasks by Advisor</a:t>
            </a:r>
          </a:p>
          <a:p>
            <a:pPr marL="800100" lvl="1" indent="-342900">
              <a:spcAft>
                <a:spcPts val="1350"/>
              </a:spcAft>
              <a:buFont typeface="+mj-lt"/>
              <a:buAutoNum type="arabicPeriod"/>
            </a:pPr>
            <a:r>
              <a:rPr lang="en-US" sz="1200" b="1" dirty="0">
                <a:solidFill>
                  <a:srgbClr val="002060"/>
                </a:solidFill>
              </a:rPr>
              <a:t>Student routes the TPF online in Python</a:t>
            </a:r>
            <a:r>
              <a:rPr lang="en-US" sz="1200" dirty="0">
                <a:solidFill>
                  <a:srgbClr val="002060"/>
                </a:solidFill>
              </a:rPr>
              <a:t>: Open and review form, answer funding question, and </a:t>
            </a:r>
            <a:br>
              <a:rPr lang="en-US" sz="1200" dirty="0">
                <a:solidFill>
                  <a:srgbClr val="002060"/>
                </a:solidFill>
              </a:rPr>
            </a:br>
            <a:r>
              <a:rPr lang="en-US" sz="1200" dirty="0">
                <a:solidFill>
                  <a:srgbClr val="002060"/>
                </a:solidFill>
              </a:rPr>
              <a:t>select “Start Document Routing” in the Student Acknowledgement section. </a:t>
            </a:r>
          </a:p>
          <a:p>
            <a:pPr marL="800100" lvl="1" indent="-342900">
              <a:spcAft>
                <a:spcPts val="1350"/>
              </a:spcAft>
              <a:buFont typeface="+mj-lt"/>
              <a:buAutoNum type="arabicPeriod"/>
            </a:pPr>
            <a:r>
              <a:rPr lang="en-US" sz="1200" dirty="0">
                <a:solidFill>
                  <a:srgbClr val="002060"/>
                </a:solidFill>
              </a:rPr>
              <a:t>Advisors, PO, AA, and Department Chair sequentially record their approvals on the TPF.</a:t>
            </a:r>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2" name="TextBox 1">
            <a:extLst>
              <a:ext uri="{FF2B5EF4-FFF2-40B4-BE49-F238E27FC236}">
                <a16:creationId xmlns:a16="http://schemas.microsoft.com/office/drawing/2014/main" id="{A0DBAD69-090C-BB44-A70F-2D555935674B}"/>
              </a:ext>
            </a:extLst>
          </p:cNvPr>
          <p:cNvSpPr txBox="1"/>
          <p:nvPr/>
        </p:nvSpPr>
        <p:spPr>
          <a:xfrm>
            <a:off x="8711399" y="6226628"/>
            <a:ext cx="301686" cy="369332"/>
          </a:xfrm>
          <a:prstGeom prst="rect">
            <a:avLst/>
          </a:prstGeom>
          <a:noFill/>
        </p:spPr>
        <p:txBody>
          <a:bodyPr wrap="none" rtlCol="0">
            <a:spAutoFit/>
          </a:bodyPr>
          <a:lstStyle/>
          <a:p>
            <a:r>
              <a:rPr lang="en-US" dirty="0">
                <a:solidFill>
                  <a:schemeClr val="bg1"/>
                </a:solidFill>
              </a:rPr>
              <a:t>2</a:t>
            </a:r>
          </a:p>
        </p:txBody>
      </p:sp>
      <p:sp>
        <p:nvSpPr>
          <p:cNvPr id="3" name="Rectangle 2"/>
          <p:cNvSpPr/>
          <p:nvPr/>
        </p:nvSpPr>
        <p:spPr>
          <a:xfrm>
            <a:off x="383458" y="578667"/>
            <a:ext cx="4572000" cy="400110"/>
          </a:xfrm>
          <a:prstGeom prst="rect">
            <a:avLst/>
          </a:prstGeom>
        </p:spPr>
        <p:txBody>
          <a:bodyPr>
            <a:spAutoFit/>
          </a:bodyPr>
          <a:lstStyle/>
          <a:p>
            <a:r>
              <a:rPr lang="en-US" sz="2000" b="1" dirty="0">
                <a:solidFill>
                  <a:srgbClr val="C00000"/>
                </a:solidFill>
              </a:rPr>
              <a:t>Summary</a:t>
            </a:r>
            <a:endParaRPr lang="en-US" sz="2000" dirty="0"/>
          </a:p>
        </p:txBody>
      </p:sp>
    </p:spTree>
    <p:extLst>
      <p:ext uri="{BB962C8B-B14F-4D97-AF65-F5344CB8AC3E}">
        <p14:creationId xmlns:p14="http://schemas.microsoft.com/office/powerpoint/2010/main" val="225374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9271" y="2637614"/>
            <a:ext cx="4955876" cy="3383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26104" y="2545325"/>
            <a:ext cx="8420100" cy="372110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1BC6C84-8327-384D-920D-122A0F5E2504}"/>
              </a:ext>
            </a:extLst>
          </p:cNvPr>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9" name="TextBox 8">
            <a:extLst>
              <a:ext uri="{FF2B5EF4-FFF2-40B4-BE49-F238E27FC236}">
                <a16:creationId xmlns:a16="http://schemas.microsoft.com/office/drawing/2014/main" id="{4A55BC1E-AC9B-944C-A1AA-04BFA141CEA9}"/>
              </a:ext>
            </a:extLst>
          </p:cNvPr>
          <p:cNvSpPr txBox="1"/>
          <p:nvPr/>
        </p:nvSpPr>
        <p:spPr>
          <a:xfrm>
            <a:off x="377723" y="1239275"/>
            <a:ext cx="8363154" cy="1200329"/>
          </a:xfrm>
          <a:prstGeom prst="rect">
            <a:avLst/>
          </a:prstGeom>
          <a:noFill/>
        </p:spPr>
        <p:txBody>
          <a:bodyPr wrap="square" rtlCol="0">
            <a:spAutoFit/>
          </a:bodyPr>
          <a:lstStyle/>
          <a:p>
            <a:pPr marL="342900" lvl="1" indent="-342900">
              <a:spcAft>
                <a:spcPts val="1200"/>
              </a:spcAft>
              <a:buFont typeface="+mj-lt"/>
              <a:buAutoNum type="arabicPeriod" startAt="8"/>
            </a:pPr>
            <a:r>
              <a:rPr lang="en-US" sz="1600" b="1" dirty="0">
                <a:solidFill>
                  <a:srgbClr val="C00000"/>
                </a:solidFill>
              </a:rPr>
              <a:t>Relevancy Topics, continued</a:t>
            </a:r>
            <a:endParaRPr lang="en-US" sz="1200" b="1" dirty="0">
              <a:solidFill>
                <a:schemeClr val="bg1"/>
              </a:solidFill>
            </a:endParaRPr>
          </a:p>
          <a:p>
            <a:pPr marL="228600" lvl="1" indent="-228600">
              <a:spcAft>
                <a:spcPts val="1200"/>
              </a:spcAft>
              <a:buFont typeface="+mj-lt"/>
              <a:buAutoNum type="alphaLcPeriod"/>
            </a:pPr>
            <a:r>
              <a:rPr lang="en-US" sz="1200" dirty="0">
                <a:solidFill>
                  <a:schemeClr val="bg1"/>
                </a:solidFill>
              </a:rPr>
              <a:t>Under the </a:t>
            </a:r>
            <a:r>
              <a:rPr lang="en-US" sz="1200" b="1" dirty="0">
                <a:solidFill>
                  <a:schemeClr val="bg1"/>
                </a:solidFill>
              </a:rPr>
              <a:t>NPS Research &amp; Development Relevance </a:t>
            </a:r>
            <a:r>
              <a:rPr lang="en-US" sz="1200" dirty="0">
                <a:solidFill>
                  <a:schemeClr val="bg1"/>
                </a:solidFill>
              </a:rPr>
              <a:t>section, if you answer </a:t>
            </a:r>
            <a:r>
              <a:rPr lang="en-US" sz="1200" b="1" dirty="0">
                <a:solidFill>
                  <a:schemeClr val="bg1"/>
                </a:solidFill>
              </a:rPr>
              <a:t>Yes</a:t>
            </a:r>
            <a:r>
              <a:rPr lang="en-US" sz="1200" dirty="0">
                <a:solidFill>
                  <a:schemeClr val="bg1"/>
                </a:solidFill>
              </a:rPr>
              <a:t> to either of the </a:t>
            </a:r>
            <a:r>
              <a:rPr lang="en-US" sz="1200" b="1" dirty="0">
                <a:solidFill>
                  <a:schemeClr val="bg1"/>
                </a:solidFill>
              </a:rPr>
              <a:t>Sponsored Research</a:t>
            </a:r>
            <a:r>
              <a:rPr lang="en-US" sz="1200" dirty="0">
                <a:solidFill>
                  <a:schemeClr val="bg1"/>
                </a:solidFill>
              </a:rPr>
              <a:t> questions, you will be prompted to enter additional information.</a:t>
            </a:r>
          </a:p>
          <a:p>
            <a:pPr marL="228600" lvl="1" indent="-228600">
              <a:spcAft>
                <a:spcPts val="1200"/>
              </a:spcAft>
              <a:buFont typeface="+mj-lt"/>
              <a:buAutoNum type="alphaLcPeriod"/>
            </a:pPr>
            <a:r>
              <a:rPr lang="en-US" sz="1200" dirty="0">
                <a:solidFill>
                  <a:schemeClr val="bg1"/>
                </a:solidFill>
              </a:rPr>
              <a:t>If necessary, consult your advisor to answer these questions. </a:t>
            </a:r>
          </a:p>
        </p:txBody>
      </p:sp>
      <p:sp>
        <p:nvSpPr>
          <p:cNvPr id="10" name="Rounded Rectangle 9">
            <a:extLst>
              <a:ext uri="{FF2B5EF4-FFF2-40B4-BE49-F238E27FC236}">
                <a16:creationId xmlns:a16="http://schemas.microsoft.com/office/drawing/2014/main" id="{7A580B35-C9B9-B143-BC8A-0B83A9DCB97A}"/>
              </a:ext>
            </a:extLst>
          </p:cNvPr>
          <p:cNvSpPr/>
          <p:nvPr/>
        </p:nvSpPr>
        <p:spPr>
          <a:xfrm>
            <a:off x="304390" y="3732161"/>
            <a:ext cx="3038577" cy="2597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3CADF1F8-760F-2049-8C11-0FD2F2E25777}"/>
              </a:ext>
            </a:extLst>
          </p:cNvPr>
          <p:cNvSpPr/>
          <p:nvPr/>
        </p:nvSpPr>
        <p:spPr>
          <a:xfrm>
            <a:off x="810751" y="4268019"/>
            <a:ext cx="3269636" cy="2744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D0D6B9D-42D3-214C-8E42-5827E0BC522F}"/>
              </a:ext>
            </a:extLst>
          </p:cNvPr>
          <p:cNvSpPr/>
          <p:nvPr/>
        </p:nvSpPr>
        <p:spPr>
          <a:xfrm>
            <a:off x="432209" y="5590458"/>
            <a:ext cx="1072126" cy="2695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467B5DAB-1841-8F43-A833-2F7788C6AEAF}"/>
              </a:ext>
            </a:extLst>
          </p:cNvPr>
          <p:cNvSpPr/>
          <p:nvPr/>
        </p:nvSpPr>
        <p:spPr>
          <a:xfrm>
            <a:off x="344147" y="2849566"/>
            <a:ext cx="3043109" cy="2593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52576B4-49D7-A34A-8D93-2A0EAB74D6EF}"/>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20</a:t>
            </a:r>
          </a:p>
        </p:txBody>
      </p:sp>
      <p:sp>
        <p:nvSpPr>
          <p:cNvPr id="15" name="Title 3">
            <a:extLst>
              <a:ext uri="{FF2B5EF4-FFF2-40B4-BE49-F238E27FC236}">
                <a16:creationId xmlns:a16="http://schemas.microsoft.com/office/drawing/2014/main" id="{0CA4AC09-114D-DB4B-AAA5-9B4C082E2C07}"/>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cxnSp>
        <p:nvCxnSpPr>
          <p:cNvPr id="3" name="Elbow Connector 2"/>
          <p:cNvCxnSpPr/>
          <p:nvPr/>
        </p:nvCxnSpPr>
        <p:spPr>
          <a:xfrm rot="5400000">
            <a:off x="4604198" y="2157211"/>
            <a:ext cx="2498501" cy="1918952"/>
          </a:xfrm>
          <a:prstGeom prst="bentConnector3">
            <a:avLst>
              <a:gd name="adj1" fmla="val 99485"/>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33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138" y="2464904"/>
            <a:ext cx="7211832" cy="4532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2835F09E-0D47-0F40-B887-4F380C7BFBA3}"/>
              </a:ext>
            </a:extLst>
          </p:cNvPr>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grpSp>
        <p:nvGrpSpPr>
          <p:cNvPr id="3" name="Group 2">
            <a:extLst>
              <a:ext uri="{FF2B5EF4-FFF2-40B4-BE49-F238E27FC236}">
                <a16:creationId xmlns:a16="http://schemas.microsoft.com/office/drawing/2014/main" id="{0065F179-BE72-8247-A79A-2FDED9CA8933}"/>
              </a:ext>
            </a:extLst>
          </p:cNvPr>
          <p:cNvGrpSpPr/>
          <p:nvPr/>
        </p:nvGrpSpPr>
        <p:grpSpPr>
          <a:xfrm>
            <a:off x="2743712" y="1271813"/>
            <a:ext cx="5934003" cy="5307606"/>
            <a:chOff x="2637503" y="1271813"/>
            <a:chExt cx="5934003" cy="5307606"/>
          </a:xfrm>
          <a:effectLst>
            <a:outerShdw blurRad="50800" dist="38100" dir="2700000" algn="tl" rotWithShape="0">
              <a:prstClr val="black">
                <a:alpha val="40000"/>
              </a:prstClr>
            </a:outerShdw>
          </a:effectLst>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637503" y="2114506"/>
              <a:ext cx="5934003" cy="4464913"/>
            </a:xfrm>
            <a:prstGeom prst="rect">
              <a:avLst/>
            </a:prstGeom>
          </p:spPr>
        </p:pic>
        <p:pic>
          <p:nvPicPr>
            <p:cNvPr id="7" name="Picture 6">
              <a:extLst>
                <a:ext uri="{FF2B5EF4-FFF2-40B4-BE49-F238E27FC236}">
                  <a16:creationId xmlns:a16="http://schemas.microsoft.com/office/drawing/2014/main" id="{45C82A49-4776-7A45-BE40-3DF22B70C35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61115"/>
            <a:stretch/>
          </p:blipFill>
          <p:spPr>
            <a:xfrm>
              <a:off x="2638013" y="1271813"/>
              <a:ext cx="5923753" cy="832289"/>
            </a:xfrm>
            <a:prstGeom prst="rect">
              <a:avLst/>
            </a:prstGeom>
          </p:spPr>
        </p:pic>
      </p:grpSp>
      <p:sp>
        <p:nvSpPr>
          <p:cNvPr id="9" name="TextBox 8">
            <a:extLst>
              <a:ext uri="{FF2B5EF4-FFF2-40B4-BE49-F238E27FC236}">
                <a16:creationId xmlns:a16="http://schemas.microsoft.com/office/drawing/2014/main" id="{8890A660-5581-AF44-8AAB-7DCA85E765AB}"/>
              </a:ext>
            </a:extLst>
          </p:cNvPr>
          <p:cNvSpPr txBox="1"/>
          <p:nvPr/>
        </p:nvSpPr>
        <p:spPr>
          <a:xfrm>
            <a:off x="314112" y="1207471"/>
            <a:ext cx="2429088" cy="5232202"/>
          </a:xfrm>
          <a:prstGeom prst="rect">
            <a:avLst/>
          </a:prstGeom>
          <a:noFill/>
        </p:spPr>
        <p:txBody>
          <a:bodyPr wrap="square" rtlCol="0">
            <a:spAutoFit/>
          </a:bodyPr>
          <a:lstStyle/>
          <a:p>
            <a:pPr marL="342900" lvl="1" indent="-342900">
              <a:spcAft>
                <a:spcPts val="1200"/>
              </a:spcAft>
              <a:buFont typeface="+mj-lt"/>
              <a:buAutoNum type="arabicPeriod" startAt="8"/>
            </a:pPr>
            <a:r>
              <a:rPr lang="en-US" sz="1600" b="1" dirty="0">
                <a:solidFill>
                  <a:srgbClr val="C00000"/>
                </a:solidFill>
              </a:rPr>
              <a:t>Relevancy Topics, </a:t>
            </a:r>
            <a:br>
              <a:rPr lang="en-US" sz="1600" b="1" dirty="0">
                <a:solidFill>
                  <a:srgbClr val="C00000"/>
                </a:solidFill>
              </a:rPr>
            </a:br>
            <a:r>
              <a:rPr lang="en-US" sz="1600" b="1" dirty="0">
                <a:solidFill>
                  <a:srgbClr val="C00000"/>
                </a:solidFill>
              </a:rPr>
              <a:t>continued</a:t>
            </a:r>
            <a:br>
              <a:rPr lang="en-US" sz="1600" b="1" dirty="0">
                <a:solidFill>
                  <a:srgbClr val="C00000"/>
                </a:solidFill>
              </a:rPr>
            </a:br>
            <a:endParaRPr lang="en-US" sz="1200" b="1" dirty="0">
              <a:solidFill>
                <a:schemeClr val="bg1"/>
              </a:solidFill>
            </a:endParaRPr>
          </a:p>
          <a:p>
            <a:pPr marL="228600" lvl="1" indent="-228600">
              <a:spcAft>
                <a:spcPts val="1200"/>
              </a:spcAft>
              <a:buFont typeface="+mj-lt"/>
              <a:buAutoNum type="alphaLcPeriod"/>
            </a:pPr>
            <a:r>
              <a:rPr lang="en-US" sz="1200" dirty="0">
                <a:solidFill>
                  <a:schemeClr val="bg1"/>
                </a:solidFill>
              </a:rPr>
              <a:t>Under the </a:t>
            </a:r>
            <a:r>
              <a:rPr lang="en-US" sz="1200" b="1" dirty="0">
                <a:solidFill>
                  <a:schemeClr val="bg1"/>
                </a:solidFill>
              </a:rPr>
              <a:t>Research Military Relevance </a:t>
            </a:r>
            <a:r>
              <a:rPr lang="en-US" sz="1200" dirty="0">
                <a:solidFill>
                  <a:schemeClr val="bg1"/>
                </a:solidFill>
              </a:rPr>
              <a:t>section, check any that apply.</a:t>
            </a:r>
            <a:br>
              <a:rPr lang="en-US" sz="1200" dirty="0">
                <a:solidFill>
                  <a:schemeClr val="bg1"/>
                </a:solidFill>
              </a:rPr>
            </a:b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endParaRPr lang="en-US" sz="1200" dirty="0">
              <a:solidFill>
                <a:schemeClr val="bg1"/>
              </a:solidFill>
            </a:endParaRPr>
          </a:p>
          <a:p>
            <a:pPr marL="228600" lvl="1" indent="-228600">
              <a:spcAft>
                <a:spcPts val="1200"/>
              </a:spcAft>
              <a:buFont typeface="+mj-lt"/>
              <a:buAutoNum type="alphaLcPeriod"/>
            </a:pPr>
            <a:r>
              <a:rPr lang="en-US" sz="1200" dirty="0">
                <a:solidFill>
                  <a:schemeClr val="bg1"/>
                </a:solidFill>
              </a:rPr>
              <a:t>Then, click “</a:t>
            </a:r>
            <a:r>
              <a:rPr lang="en-US" sz="1200" b="1" dirty="0">
                <a:solidFill>
                  <a:schemeClr val="bg1"/>
                </a:solidFill>
              </a:rPr>
              <a:t>Save Relevancy Topics</a:t>
            </a:r>
            <a:r>
              <a:rPr lang="en-US" sz="1200" dirty="0">
                <a:solidFill>
                  <a:schemeClr val="bg1"/>
                </a:solidFill>
              </a:rPr>
              <a:t>” and Close Window.</a:t>
            </a:r>
          </a:p>
        </p:txBody>
      </p:sp>
      <p:sp>
        <p:nvSpPr>
          <p:cNvPr id="12" name="Rounded Rectangle 11">
            <a:extLst>
              <a:ext uri="{FF2B5EF4-FFF2-40B4-BE49-F238E27FC236}">
                <a16:creationId xmlns:a16="http://schemas.microsoft.com/office/drawing/2014/main" id="{CE9DAD40-C27D-5D4A-8B47-5176512C0CBF}"/>
              </a:ext>
            </a:extLst>
          </p:cNvPr>
          <p:cNvSpPr/>
          <p:nvPr/>
        </p:nvSpPr>
        <p:spPr>
          <a:xfrm>
            <a:off x="2764186" y="1251354"/>
            <a:ext cx="1603923" cy="2593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D659BF68-537A-C746-AC67-3D76613CE30C}"/>
              </a:ext>
            </a:extLst>
          </p:cNvPr>
          <p:cNvSpPr/>
          <p:nvPr/>
        </p:nvSpPr>
        <p:spPr>
          <a:xfrm>
            <a:off x="2781415" y="6329237"/>
            <a:ext cx="958542" cy="1921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7A175D8-98F4-514C-9743-4B98BAD60C34}"/>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21</a:t>
            </a:r>
          </a:p>
        </p:txBody>
      </p:sp>
      <p:sp>
        <p:nvSpPr>
          <p:cNvPr id="14" name="Title 3">
            <a:extLst>
              <a:ext uri="{FF2B5EF4-FFF2-40B4-BE49-F238E27FC236}">
                <a16:creationId xmlns:a16="http://schemas.microsoft.com/office/drawing/2014/main" id="{D7B99AC1-6F58-F847-92F7-586E78F2BB44}"/>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Tree>
    <p:extLst>
      <p:ext uri="{BB962C8B-B14F-4D97-AF65-F5344CB8AC3E}">
        <p14:creationId xmlns:p14="http://schemas.microsoft.com/office/powerpoint/2010/main" val="2346324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369332"/>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a:t>
            </a:r>
            <a:r>
              <a:rPr lang="en-US" b="1" dirty="0">
                <a:solidFill>
                  <a:schemeClr val="bg1"/>
                </a:solidFill>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724400" y="1485903"/>
            <a:ext cx="3721100" cy="471170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74744" y="1355221"/>
            <a:ext cx="3643464" cy="4770537"/>
          </a:xfrm>
          <a:prstGeom prst="rect">
            <a:avLst/>
          </a:prstGeom>
          <a:noFill/>
        </p:spPr>
        <p:txBody>
          <a:bodyPr wrap="square" rtlCol="0">
            <a:spAutoFit/>
          </a:bodyPr>
          <a:lstStyle/>
          <a:p>
            <a:pPr lvl="0">
              <a:spcAft>
                <a:spcPts val="1200"/>
              </a:spcAft>
            </a:pPr>
            <a:r>
              <a:rPr lang="en-US" sz="1200" dirty="0">
                <a:solidFill>
                  <a:schemeClr val="bg1"/>
                </a:solidFill>
              </a:rPr>
              <a:t>You and your advisors may not yet be sure what the distribution statement will be for your Final Draft thesis document, but most departments require their students to make an educated guess at the proposal stage.  </a:t>
            </a:r>
          </a:p>
          <a:p>
            <a:pPr lvl="0">
              <a:spcAft>
                <a:spcPts val="1200"/>
              </a:spcAft>
            </a:pPr>
            <a:r>
              <a:rPr lang="en-US" sz="1200" dirty="0">
                <a:solidFill>
                  <a:schemeClr val="bg1"/>
                </a:solidFill>
              </a:rPr>
              <a:t>Distribution statements can be changed up until your Thesis Release and Approval Form (TRAF) is routed for departmental approvals during your graduation quarter. </a:t>
            </a:r>
          </a:p>
          <a:p>
            <a:pPr lvl="0">
              <a:spcAft>
                <a:spcPts val="1200"/>
              </a:spcAft>
            </a:pPr>
            <a:r>
              <a:rPr lang="en-US" sz="1200" dirty="0">
                <a:solidFill>
                  <a:schemeClr val="bg1"/>
                </a:solidFill>
              </a:rPr>
              <a:t>Most students will only designate a security classification for their main thesis document and its abstract. </a:t>
            </a:r>
          </a:p>
          <a:p>
            <a:pPr lvl="0">
              <a:spcAft>
                <a:spcPts val="1200"/>
              </a:spcAft>
            </a:pPr>
            <a:r>
              <a:rPr lang="en-US" sz="1200" dirty="0">
                <a:solidFill>
                  <a:schemeClr val="bg1"/>
                </a:solidFill>
              </a:rPr>
              <a:t>Some may have supplementary documents or items that need their own security and distribution markings. </a:t>
            </a:r>
            <a:r>
              <a:rPr lang="en-US" sz="1200" i="1" dirty="0">
                <a:solidFill>
                  <a:schemeClr val="bg1"/>
                </a:solidFill>
              </a:rPr>
              <a:t>Only </a:t>
            </a:r>
            <a:r>
              <a:rPr lang="en-US" sz="1200" b="1" i="1" dirty="0">
                <a:solidFill>
                  <a:schemeClr val="bg1"/>
                </a:solidFill>
              </a:rPr>
              <a:t>main thesis document</a:t>
            </a:r>
            <a:r>
              <a:rPr lang="en-US" sz="1200" i="1" dirty="0">
                <a:solidFill>
                  <a:schemeClr val="bg1"/>
                </a:solidFill>
              </a:rPr>
              <a:t> security and distribution estimates are required at the proposal stage.</a:t>
            </a:r>
            <a:br>
              <a:rPr lang="en-US" sz="1200" i="1" dirty="0">
                <a:solidFill>
                  <a:schemeClr val="bg1"/>
                </a:solidFill>
              </a:rPr>
            </a:br>
            <a:endParaRPr lang="en-US" sz="1000" i="1" dirty="0">
              <a:solidFill>
                <a:schemeClr val="bg1"/>
              </a:solidFill>
            </a:endParaRPr>
          </a:p>
          <a:p>
            <a:pPr marL="228600" indent="-228600">
              <a:spcAft>
                <a:spcPts val="1200"/>
              </a:spcAft>
              <a:buFont typeface="+mj-lt"/>
              <a:buAutoNum type="arabicPeriod"/>
            </a:pPr>
            <a:r>
              <a:rPr lang="en-US" sz="1600" b="1" dirty="0">
                <a:solidFill>
                  <a:srgbClr val="C00000"/>
                </a:solidFill>
              </a:rPr>
              <a:t>Main Document Security</a:t>
            </a:r>
            <a:r>
              <a:rPr lang="en-US" sz="1200" b="1" dirty="0">
                <a:solidFill>
                  <a:schemeClr val="bg1"/>
                </a:solidFill>
              </a:rPr>
              <a:t>—</a:t>
            </a:r>
            <a:r>
              <a:rPr lang="en-US" sz="1200" dirty="0">
                <a:solidFill>
                  <a:schemeClr val="bg1"/>
                </a:solidFill>
              </a:rPr>
              <a:t>Click on the </a:t>
            </a:r>
            <a:r>
              <a:rPr lang="en-US" sz="1200" b="1" dirty="0">
                <a:solidFill>
                  <a:srgbClr val="0089ED"/>
                </a:solidFill>
              </a:rPr>
              <a:t>(edit) </a:t>
            </a:r>
            <a:r>
              <a:rPr lang="en-US" sz="1200" dirty="0">
                <a:solidFill>
                  <a:schemeClr val="bg1"/>
                </a:solidFill>
              </a:rPr>
              <a:t>button next to “</a:t>
            </a:r>
            <a:r>
              <a:rPr lang="en-US" sz="1200" b="1" dirty="0">
                <a:solidFill>
                  <a:schemeClr val="bg1"/>
                </a:solidFill>
              </a:rPr>
              <a:t>Main Document Security</a:t>
            </a:r>
            <a:r>
              <a:rPr lang="en-US" sz="1200" dirty="0">
                <a:solidFill>
                  <a:schemeClr val="bg1"/>
                </a:solidFill>
              </a:rPr>
              <a:t>” on your dashboard. </a:t>
            </a:r>
          </a:p>
          <a:p>
            <a:pPr>
              <a:spcAft>
                <a:spcPts val="1200"/>
              </a:spcAft>
            </a:pPr>
            <a:r>
              <a:rPr lang="en-US" sz="1200" dirty="0">
                <a:solidFill>
                  <a:schemeClr val="bg1"/>
                </a:solidFill>
              </a:rPr>
              <a:t>This opens the </a:t>
            </a:r>
            <a:r>
              <a:rPr lang="en-US" sz="1200" b="1" dirty="0">
                <a:solidFill>
                  <a:schemeClr val="bg1"/>
                </a:solidFill>
              </a:rPr>
              <a:t>Edit DoD Security &amp; Distribution Data </a:t>
            </a:r>
            <a:r>
              <a:rPr lang="en-US" sz="1200" dirty="0">
                <a:solidFill>
                  <a:schemeClr val="bg1"/>
                </a:solidFill>
              </a:rPr>
              <a:t>window, shown on the next slide.</a:t>
            </a:r>
          </a:p>
        </p:txBody>
      </p:sp>
      <p:sp>
        <p:nvSpPr>
          <p:cNvPr id="17" name="Rounded Rectangle 16"/>
          <p:cNvSpPr/>
          <p:nvPr/>
        </p:nvSpPr>
        <p:spPr>
          <a:xfrm>
            <a:off x="4724399" y="1784221"/>
            <a:ext cx="3695701" cy="6631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6144185" y="1824267"/>
            <a:ext cx="323290" cy="1809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0DF5FE8-D7A8-7C4E-8757-963AF8EBAE3E}"/>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22</a:t>
            </a:r>
          </a:p>
        </p:txBody>
      </p:sp>
      <p:sp>
        <p:nvSpPr>
          <p:cNvPr id="11" name="Right Arrow 10"/>
          <p:cNvSpPr/>
          <p:nvPr/>
        </p:nvSpPr>
        <p:spPr>
          <a:xfrm>
            <a:off x="8281114" y="1931831"/>
            <a:ext cx="708337"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871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369332"/>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 continued</a:t>
            </a:r>
            <a:r>
              <a:rPr lang="en-US" b="1" dirty="0">
                <a:solidFill>
                  <a:schemeClr val="bg1"/>
                </a:solidFill>
              </a:rPr>
              <a:t>:</a:t>
            </a:r>
          </a:p>
        </p:txBody>
      </p:sp>
      <p:sp>
        <p:nvSpPr>
          <p:cNvPr id="5" name="TextBox 4"/>
          <p:cNvSpPr txBox="1"/>
          <p:nvPr/>
        </p:nvSpPr>
        <p:spPr>
          <a:xfrm>
            <a:off x="274731" y="1406699"/>
            <a:ext cx="3168557" cy="3939540"/>
          </a:xfrm>
          <a:prstGeom prst="rect">
            <a:avLst/>
          </a:prstGeom>
          <a:noFill/>
        </p:spPr>
        <p:txBody>
          <a:bodyPr wrap="square" rtlCol="0">
            <a:spAutoFit/>
          </a:bodyPr>
          <a:lstStyle/>
          <a:p>
            <a:pPr marL="228600" indent="-228600">
              <a:spcAft>
                <a:spcPts val="1200"/>
              </a:spcAft>
              <a:buFont typeface="+mj-lt"/>
              <a:buAutoNum type="arabicPeriod" startAt="2"/>
            </a:pPr>
            <a:r>
              <a:rPr lang="en-US" sz="1200" dirty="0">
                <a:solidFill>
                  <a:schemeClr val="bg1"/>
                </a:solidFill>
              </a:rPr>
              <a:t>Select a</a:t>
            </a:r>
            <a:r>
              <a:rPr lang="en-US" sz="1200" b="1" dirty="0">
                <a:solidFill>
                  <a:srgbClr val="C00000"/>
                </a:solidFill>
              </a:rPr>
              <a:t> </a:t>
            </a:r>
            <a:r>
              <a:rPr lang="en-US" sz="1600" b="1" dirty="0">
                <a:solidFill>
                  <a:srgbClr val="C00000"/>
                </a:solidFill>
              </a:rPr>
              <a:t>Security Classification</a:t>
            </a:r>
            <a:r>
              <a:rPr lang="en-US" sz="1200" b="1" dirty="0">
                <a:solidFill>
                  <a:srgbClr val="C00000"/>
                </a:solidFill>
              </a:rPr>
              <a:t>, </a:t>
            </a:r>
            <a:r>
              <a:rPr lang="en-US" sz="1200" dirty="0">
                <a:solidFill>
                  <a:schemeClr val="bg1"/>
                </a:solidFill>
              </a:rPr>
              <a:t>either</a:t>
            </a:r>
            <a:r>
              <a:rPr lang="en-US" sz="1200" b="1" dirty="0">
                <a:solidFill>
                  <a:srgbClr val="C00000"/>
                </a:solidFill>
              </a:rPr>
              <a:t> </a:t>
            </a:r>
            <a:r>
              <a:rPr lang="en-US" sz="1200" b="1" dirty="0">
                <a:solidFill>
                  <a:schemeClr val="bg1"/>
                </a:solidFill>
              </a:rPr>
              <a:t>Unclassified</a:t>
            </a:r>
            <a:r>
              <a:rPr lang="en-US" sz="1200" dirty="0">
                <a:solidFill>
                  <a:schemeClr val="bg1"/>
                </a:solidFill>
              </a:rPr>
              <a:t> and </a:t>
            </a:r>
            <a:r>
              <a:rPr lang="en-US" sz="1200" b="1" dirty="0">
                <a:solidFill>
                  <a:schemeClr val="bg1"/>
                </a:solidFill>
              </a:rPr>
              <a:t>Classified</a:t>
            </a:r>
            <a:r>
              <a:rPr lang="en-US" sz="1200" dirty="0">
                <a:solidFill>
                  <a:schemeClr val="bg1"/>
                </a:solidFill>
              </a:rPr>
              <a:t>. </a:t>
            </a:r>
          </a:p>
          <a:p>
            <a:pPr marL="685800" lvl="1" indent="-228600">
              <a:spcAft>
                <a:spcPts val="1200"/>
              </a:spcAft>
              <a:buFont typeface="+mj-lt"/>
              <a:buAutoNum type="alphaLcPeriod"/>
            </a:pPr>
            <a:r>
              <a:rPr lang="en-US" sz="1200" dirty="0">
                <a:solidFill>
                  <a:schemeClr val="bg1"/>
                </a:solidFill>
              </a:rPr>
              <a:t>If you select </a:t>
            </a:r>
            <a:r>
              <a:rPr lang="en-US" sz="1200" b="1" dirty="0">
                <a:solidFill>
                  <a:schemeClr val="bg1"/>
                </a:solidFill>
              </a:rPr>
              <a:t>Classified</a:t>
            </a:r>
            <a:r>
              <a:rPr lang="en-US" sz="1200" dirty="0">
                <a:solidFill>
                  <a:schemeClr val="bg1"/>
                </a:solidFill>
              </a:rPr>
              <a:t>, no other security-or distribution-related selections are made in Python. </a:t>
            </a:r>
            <a:br>
              <a:rPr lang="en-US" sz="1200" dirty="0">
                <a:solidFill>
                  <a:schemeClr val="bg1"/>
                </a:solidFill>
              </a:rPr>
            </a:br>
            <a:br>
              <a:rPr lang="en-US" sz="1200" dirty="0">
                <a:solidFill>
                  <a:schemeClr val="bg1"/>
                </a:solidFill>
              </a:rPr>
            </a:br>
            <a:r>
              <a:rPr lang="en-US" sz="1200" dirty="0">
                <a:solidFill>
                  <a:schemeClr val="bg1"/>
                </a:solidFill>
              </a:rPr>
              <a:t>Instead, you will need to select Abstract Distribution and Main Document Distribution in secure facilities at NPS. </a:t>
            </a:r>
          </a:p>
          <a:p>
            <a:pPr marL="685800" lvl="1" indent="-228600">
              <a:spcAft>
                <a:spcPts val="1200"/>
              </a:spcAft>
              <a:buFont typeface="+mj-lt"/>
              <a:buAutoNum type="alphaLcPeriod"/>
            </a:pPr>
            <a:r>
              <a:rPr lang="en-US" sz="1200" dirty="0">
                <a:solidFill>
                  <a:schemeClr val="bg1"/>
                </a:solidFill>
              </a:rPr>
              <a:t>Once you </a:t>
            </a:r>
            <a:r>
              <a:rPr lang="en-US" sz="1200" b="1" dirty="0">
                <a:solidFill>
                  <a:schemeClr val="accent1"/>
                </a:solidFill>
              </a:rPr>
              <a:t>Save Document Security Settings </a:t>
            </a:r>
            <a:r>
              <a:rPr lang="en-US" sz="1200" dirty="0">
                <a:solidFill>
                  <a:schemeClr val="bg1"/>
                </a:solidFill>
              </a:rPr>
              <a:t>with </a:t>
            </a:r>
            <a:r>
              <a:rPr lang="en-US" sz="1200" b="1" dirty="0">
                <a:solidFill>
                  <a:schemeClr val="bg1"/>
                </a:solidFill>
              </a:rPr>
              <a:t>Classified</a:t>
            </a:r>
            <a:r>
              <a:rPr lang="en-US" sz="1200" dirty="0">
                <a:solidFill>
                  <a:schemeClr val="bg1"/>
                </a:solidFill>
              </a:rPr>
              <a:t> selected, Python removes your thesis title, abstract, and keywords, replacing them with the phrase “</a:t>
            </a:r>
            <a:r>
              <a:rPr lang="en-US" sz="1200" b="1" dirty="0">
                <a:solidFill>
                  <a:schemeClr val="bg1"/>
                </a:solidFill>
              </a:rPr>
              <a:t>ON FILE.”</a:t>
            </a:r>
          </a:p>
          <a:p>
            <a:pPr marL="685800" lvl="1" indent="-228600">
              <a:spcAft>
                <a:spcPts val="1200"/>
              </a:spcAft>
              <a:buFont typeface="+mj-lt"/>
              <a:buAutoNum type="alphaLcPeriod"/>
            </a:pPr>
            <a:r>
              <a:rPr lang="en-US" sz="1200" b="1" i="1" dirty="0">
                <a:solidFill>
                  <a:schemeClr val="bg1"/>
                </a:solidFill>
              </a:rPr>
              <a:t>You will route your TPF and TRAF in Python, but no topic-related details about your thesis will be included. </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698874" y="1128713"/>
            <a:ext cx="4960319" cy="5226050"/>
          </a:xfrm>
          <a:prstGeom prst="rect">
            <a:avLst/>
          </a:prstGeom>
          <a:effectLst>
            <a:outerShdw blurRad="50800" dist="38100" dir="2700000" algn="tl" rotWithShape="0">
              <a:prstClr val="black">
                <a:alpha val="40000"/>
              </a:prstClr>
            </a:outerShdw>
          </a:effectLst>
        </p:spPr>
      </p:pic>
      <p:sp>
        <p:nvSpPr>
          <p:cNvPr id="17" name="Rounded Rectangle 16"/>
          <p:cNvSpPr/>
          <p:nvPr/>
        </p:nvSpPr>
        <p:spPr>
          <a:xfrm>
            <a:off x="3738562" y="1728789"/>
            <a:ext cx="2062164" cy="4857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3786188" y="1447800"/>
            <a:ext cx="1085850" cy="2524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AA3ECE5-0F34-8C4B-A6B1-53B1E2076F61}"/>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23</a:t>
            </a:r>
          </a:p>
        </p:txBody>
      </p:sp>
    </p:spTree>
    <p:extLst>
      <p:ext uri="{BB962C8B-B14F-4D97-AF65-F5344CB8AC3E}">
        <p14:creationId xmlns:p14="http://schemas.microsoft.com/office/powerpoint/2010/main" val="1797183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768725" y="1128713"/>
            <a:ext cx="4831365" cy="5059362"/>
          </a:xfrm>
          <a:prstGeom prst="rect">
            <a:avLst/>
          </a:prstGeom>
          <a:effectLst>
            <a:outerShdw blurRad="50800" dist="38100" dir="2700000" algn="tl" rotWithShape="0">
              <a:prstClr val="black">
                <a:alpha val="40000"/>
              </a:prstClr>
            </a:outerShdw>
          </a:effectLst>
        </p:spPr>
      </p:pic>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369332"/>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 continued</a:t>
            </a:r>
            <a:r>
              <a:rPr lang="en-US" b="1" dirty="0">
                <a:solidFill>
                  <a:schemeClr val="bg1"/>
                </a:solidFill>
              </a:rPr>
              <a:t>:</a:t>
            </a:r>
          </a:p>
        </p:txBody>
      </p:sp>
      <p:sp>
        <p:nvSpPr>
          <p:cNvPr id="5" name="TextBox 4"/>
          <p:cNvSpPr txBox="1"/>
          <p:nvPr/>
        </p:nvSpPr>
        <p:spPr>
          <a:xfrm>
            <a:off x="374743" y="1326316"/>
            <a:ext cx="3011395" cy="2554545"/>
          </a:xfrm>
          <a:prstGeom prst="rect">
            <a:avLst/>
          </a:prstGeom>
          <a:noFill/>
        </p:spPr>
        <p:txBody>
          <a:bodyPr wrap="square" rtlCol="0">
            <a:spAutoFit/>
          </a:bodyPr>
          <a:lstStyle/>
          <a:p>
            <a:pPr marL="228600" indent="-228600">
              <a:spcAft>
                <a:spcPts val="1200"/>
              </a:spcAft>
              <a:buFont typeface="+mj-lt"/>
              <a:buAutoNum type="arabicPeriod" startAt="3"/>
            </a:pPr>
            <a:r>
              <a:rPr lang="en-US" sz="1200" dirty="0">
                <a:solidFill>
                  <a:schemeClr val="bg1"/>
                </a:solidFill>
              </a:rPr>
              <a:t>Once </a:t>
            </a:r>
            <a:r>
              <a:rPr lang="en-US" sz="1200" b="1" dirty="0">
                <a:solidFill>
                  <a:schemeClr val="bg1"/>
                </a:solidFill>
              </a:rPr>
              <a:t>Unclassified</a:t>
            </a:r>
            <a:r>
              <a:rPr lang="en-US" sz="1200" dirty="0">
                <a:solidFill>
                  <a:schemeClr val="bg1"/>
                </a:solidFill>
              </a:rPr>
              <a:t> has been selected, you need to select a preliminary </a:t>
            </a:r>
            <a:r>
              <a:rPr lang="en-US" sz="1600" b="1" dirty="0">
                <a:solidFill>
                  <a:srgbClr val="C00000"/>
                </a:solidFill>
              </a:rPr>
              <a:t>Abstract Distribution</a:t>
            </a:r>
            <a:r>
              <a:rPr lang="en-US" sz="1600" dirty="0">
                <a:solidFill>
                  <a:srgbClr val="C00000"/>
                </a:solidFill>
              </a:rPr>
              <a:t>. </a:t>
            </a:r>
            <a:br>
              <a:rPr lang="en-US" sz="1200" dirty="0">
                <a:solidFill>
                  <a:schemeClr val="bg1"/>
                </a:solidFill>
              </a:rPr>
            </a:br>
            <a:br>
              <a:rPr lang="en-US" sz="1200" dirty="0">
                <a:solidFill>
                  <a:schemeClr val="bg1"/>
                </a:solidFill>
              </a:rPr>
            </a:br>
            <a:r>
              <a:rPr lang="en-US" sz="1200" dirty="0">
                <a:solidFill>
                  <a:schemeClr val="bg1"/>
                </a:solidFill>
              </a:rPr>
              <a:t>Your choices are: </a:t>
            </a:r>
          </a:p>
          <a:p>
            <a:pPr marL="685800" lvl="1" indent="-228600">
              <a:spcAft>
                <a:spcPts val="1200"/>
              </a:spcAft>
              <a:buFont typeface="Arial" charset="0"/>
              <a:buChar char="•"/>
            </a:pPr>
            <a:r>
              <a:rPr lang="en-US" sz="1200" b="1" dirty="0">
                <a:solidFill>
                  <a:schemeClr val="bg1"/>
                </a:solidFill>
              </a:rPr>
              <a:t>Unclassified</a:t>
            </a:r>
            <a:r>
              <a:rPr lang="en-US" sz="1200" dirty="0">
                <a:solidFill>
                  <a:schemeClr val="bg1"/>
                </a:solidFill>
              </a:rPr>
              <a:t>, unlimited distribution (UU). Most students choose this option.</a:t>
            </a:r>
          </a:p>
          <a:p>
            <a:pPr marL="685800" lvl="1" indent="-228600">
              <a:spcAft>
                <a:spcPts val="1200"/>
              </a:spcAft>
              <a:buFont typeface="Arial" charset="0"/>
              <a:buChar char="•"/>
            </a:pPr>
            <a:r>
              <a:rPr lang="en-US" sz="1200" b="1" dirty="0">
                <a:solidFill>
                  <a:schemeClr val="bg1"/>
                </a:solidFill>
              </a:rPr>
              <a:t>Unclassified, but Restricted</a:t>
            </a:r>
            <a:r>
              <a:rPr lang="en-US" sz="1200" dirty="0">
                <a:solidFill>
                  <a:schemeClr val="bg1"/>
                </a:solidFill>
              </a:rPr>
              <a:t>; Same as Report [thesis] (SAR)</a:t>
            </a:r>
            <a:br>
              <a:rPr lang="en-US" sz="1200" dirty="0">
                <a:solidFill>
                  <a:schemeClr val="bg1"/>
                </a:solidFill>
              </a:rPr>
            </a:br>
            <a:endParaRPr lang="en-US" sz="1200" dirty="0">
              <a:solidFill>
                <a:schemeClr val="bg1"/>
              </a:solidFill>
            </a:endParaRPr>
          </a:p>
        </p:txBody>
      </p:sp>
      <p:sp>
        <p:nvSpPr>
          <p:cNvPr id="17" name="Rounded Rectangle 16"/>
          <p:cNvSpPr/>
          <p:nvPr/>
        </p:nvSpPr>
        <p:spPr>
          <a:xfrm>
            <a:off x="3857625" y="2171700"/>
            <a:ext cx="2500313" cy="5715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819C3D-8469-F146-A5AD-229E95BFA6A2}"/>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24</a:t>
            </a:r>
          </a:p>
        </p:txBody>
      </p:sp>
    </p:spTree>
    <p:extLst>
      <p:ext uri="{BB962C8B-B14F-4D97-AF65-F5344CB8AC3E}">
        <p14:creationId xmlns:p14="http://schemas.microsoft.com/office/powerpoint/2010/main" val="114439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768725" y="1128713"/>
            <a:ext cx="4831365" cy="5059362"/>
          </a:xfrm>
          <a:prstGeom prst="rect">
            <a:avLst/>
          </a:prstGeom>
          <a:effectLst>
            <a:outerShdw blurRad="50800" dist="38100" dir="2700000" algn="tl" rotWithShape="0">
              <a:prstClr val="black">
                <a:alpha val="40000"/>
              </a:prstClr>
            </a:outerShdw>
          </a:effectLst>
        </p:spPr>
      </p:pic>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369332"/>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 continued</a:t>
            </a:r>
            <a:r>
              <a:rPr lang="en-US" b="1" dirty="0">
                <a:solidFill>
                  <a:schemeClr val="bg1"/>
                </a:solidFill>
              </a:rPr>
              <a:t>:</a:t>
            </a:r>
          </a:p>
        </p:txBody>
      </p:sp>
      <p:sp>
        <p:nvSpPr>
          <p:cNvPr id="5" name="TextBox 4"/>
          <p:cNvSpPr txBox="1"/>
          <p:nvPr/>
        </p:nvSpPr>
        <p:spPr>
          <a:xfrm>
            <a:off x="374743" y="1285528"/>
            <a:ext cx="3011395" cy="1138773"/>
          </a:xfrm>
          <a:prstGeom prst="rect">
            <a:avLst/>
          </a:prstGeom>
          <a:noFill/>
        </p:spPr>
        <p:txBody>
          <a:bodyPr wrap="square" rtlCol="0">
            <a:spAutoFit/>
          </a:bodyPr>
          <a:lstStyle/>
          <a:p>
            <a:pPr marL="228600" indent="-228600">
              <a:spcAft>
                <a:spcPts val="1200"/>
              </a:spcAft>
              <a:buFont typeface="+mj-lt"/>
              <a:buAutoNum type="arabicPeriod" startAt="4"/>
            </a:pPr>
            <a:r>
              <a:rPr lang="en-US" sz="1200" dirty="0">
                <a:solidFill>
                  <a:schemeClr val="bg1"/>
                </a:solidFill>
              </a:rPr>
              <a:t>Next, select your </a:t>
            </a:r>
            <a:r>
              <a:rPr lang="en-US" sz="1600" b="1" dirty="0">
                <a:solidFill>
                  <a:srgbClr val="C00000"/>
                </a:solidFill>
              </a:rPr>
              <a:t>main document Distribution Statement </a:t>
            </a:r>
            <a:r>
              <a:rPr lang="en-US" sz="1200" dirty="0">
                <a:solidFill>
                  <a:schemeClr val="bg1"/>
                </a:solidFill>
              </a:rPr>
              <a:t>from letters </a:t>
            </a:r>
            <a:r>
              <a:rPr lang="en-US" sz="1200" b="1" dirty="0">
                <a:solidFill>
                  <a:schemeClr val="accent1"/>
                </a:solidFill>
              </a:rPr>
              <a:t>A through F</a:t>
            </a:r>
            <a:r>
              <a:rPr lang="en-US" sz="1200" dirty="0">
                <a:solidFill>
                  <a:schemeClr val="bg1"/>
                </a:solidFill>
              </a:rPr>
              <a:t>.</a:t>
            </a:r>
            <a:br>
              <a:rPr lang="en-US" sz="1200" dirty="0">
                <a:solidFill>
                  <a:schemeClr val="bg1"/>
                </a:solidFill>
              </a:rPr>
            </a:br>
            <a:br>
              <a:rPr lang="en-US" sz="1200" dirty="0">
                <a:solidFill>
                  <a:schemeClr val="bg1"/>
                </a:solidFill>
              </a:rPr>
            </a:br>
            <a:endParaRPr lang="en-US" sz="1200" dirty="0">
              <a:solidFill>
                <a:schemeClr val="bg1"/>
              </a:solidFill>
            </a:endParaRPr>
          </a:p>
        </p:txBody>
      </p:sp>
      <p:sp>
        <p:nvSpPr>
          <p:cNvPr id="9" name="Rounded Rectangle 8"/>
          <p:cNvSpPr/>
          <p:nvPr/>
        </p:nvSpPr>
        <p:spPr>
          <a:xfrm>
            <a:off x="3873910" y="2723535"/>
            <a:ext cx="2841215" cy="17055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524183" y="2240924"/>
            <a:ext cx="2771775" cy="4064874"/>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From selections you make here, Python will compile the distribution statement for your thesis document! </a:t>
            </a:r>
          </a:p>
          <a:p>
            <a:pPr algn="ctr"/>
            <a:endParaRPr lang="en-US" sz="1600" b="1" dirty="0"/>
          </a:p>
          <a:p>
            <a:pPr algn="ctr"/>
            <a:r>
              <a:rPr lang="en-US" sz="1600" b="1" dirty="0"/>
              <a:t>You can review the statement in the First 8 Pages output on the left of your dashboard. </a:t>
            </a:r>
          </a:p>
        </p:txBody>
      </p:sp>
      <p:sp>
        <p:nvSpPr>
          <p:cNvPr id="10" name="TextBox 9">
            <a:extLst>
              <a:ext uri="{FF2B5EF4-FFF2-40B4-BE49-F238E27FC236}">
                <a16:creationId xmlns:a16="http://schemas.microsoft.com/office/drawing/2014/main" id="{3C8A117E-524C-064E-9591-D8B739A5284B}"/>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25</a:t>
            </a:r>
          </a:p>
        </p:txBody>
      </p:sp>
    </p:spTree>
    <p:extLst>
      <p:ext uri="{BB962C8B-B14F-4D97-AF65-F5344CB8AC3E}">
        <p14:creationId xmlns:p14="http://schemas.microsoft.com/office/powerpoint/2010/main" val="819875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369332"/>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 continued</a:t>
            </a:r>
            <a:r>
              <a:rPr lang="en-US" b="1" dirty="0">
                <a:solidFill>
                  <a:schemeClr val="bg1"/>
                </a:solidFill>
              </a:rPr>
              <a:t>:</a:t>
            </a:r>
          </a:p>
        </p:txBody>
      </p:sp>
      <p:sp>
        <p:nvSpPr>
          <p:cNvPr id="5" name="TextBox 4"/>
          <p:cNvSpPr txBox="1"/>
          <p:nvPr/>
        </p:nvSpPr>
        <p:spPr>
          <a:xfrm>
            <a:off x="374744" y="1322334"/>
            <a:ext cx="2625632" cy="4585871"/>
          </a:xfrm>
          <a:prstGeom prst="rect">
            <a:avLst/>
          </a:prstGeom>
          <a:noFill/>
        </p:spPr>
        <p:txBody>
          <a:bodyPr wrap="square" rtlCol="0">
            <a:spAutoFit/>
          </a:bodyPr>
          <a:lstStyle/>
          <a:p>
            <a:pPr>
              <a:spcAft>
                <a:spcPts val="1200"/>
              </a:spcAft>
            </a:pPr>
            <a:r>
              <a:rPr lang="en-US" sz="1600" b="1" dirty="0">
                <a:solidFill>
                  <a:srgbClr val="C00000"/>
                </a:solidFill>
              </a:rPr>
              <a:t>Main document Distribution Statement, continued</a:t>
            </a:r>
            <a:r>
              <a:rPr lang="en-US" sz="1200" dirty="0">
                <a:solidFill>
                  <a:schemeClr val="bg1"/>
                </a:solidFill>
              </a:rPr>
              <a:t>: </a:t>
            </a:r>
            <a:br>
              <a:rPr lang="en-US" sz="1200" dirty="0">
                <a:solidFill>
                  <a:schemeClr val="bg1"/>
                </a:solidFill>
              </a:rPr>
            </a:br>
            <a:endParaRPr lang="en-US" sz="1200" dirty="0">
              <a:solidFill>
                <a:schemeClr val="bg1"/>
              </a:solidFill>
            </a:endParaRPr>
          </a:p>
          <a:p>
            <a:pPr marL="228600" indent="-228600">
              <a:spcAft>
                <a:spcPts val="1200"/>
              </a:spcAft>
              <a:buFont typeface="+mj-lt"/>
              <a:buAutoNum type="alphaLcPeriod"/>
            </a:pPr>
            <a:r>
              <a:rPr lang="en-US" sz="1200" dirty="0">
                <a:solidFill>
                  <a:schemeClr val="bg1"/>
                </a:solidFill>
              </a:rPr>
              <a:t>If </a:t>
            </a:r>
            <a:r>
              <a:rPr lang="en-US" sz="1200" b="1" dirty="0">
                <a:solidFill>
                  <a:schemeClr val="accent1"/>
                </a:solidFill>
              </a:rPr>
              <a:t>A </a:t>
            </a:r>
            <a:r>
              <a:rPr lang="mr-IN" sz="1200" b="1" dirty="0">
                <a:solidFill>
                  <a:schemeClr val="accent1"/>
                </a:solidFill>
              </a:rPr>
              <a:t>–</a:t>
            </a:r>
            <a:r>
              <a:rPr lang="en-US" sz="1200" b="1" dirty="0">
                <a:solidFill>
                  <a:schemeClr val="accent1"/>
                </a:solidFill>
              </a:rPr>
              <a:t> Approved for Public Release </a:t>
            </a:r>
            <a:r>
              <a:rPr lang="en-US" sz="1200" dirty="0">
                <a:solidFill>
                  <a:schemeClr val="bg1"/>
                </a:solidFill>
              </a:rPr>
              <a:t>is selected, no restriction reasons are applicable.</a:t>
            </a: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endParaRPr lang="en-US" sz="1200" dirty="0">
              <a:solidFill>
                <a:schemeClr val="bg1"/>
              </a:solidFill>
            </a:endParaRPr>
          </a:p>
          <a:p>
            <a:pPr marL="228600" indent="-228600">
              <a:spcAft>
                <a:spcPts val="1200"/>
              </a:spcAft>
              <a:buFont typeface="+mj-lt"/>
              <a:buAutoNum type="alphaLcPeriod"/>
            </a:pPr>
            <a:r>
              <a:rPr lang="en-US" sz="1200" dirty="0">
                <a:solidFill>
                  <a:schemeClr val="bg1"/>
                </a:solidFill>
              </a:rPr>
              <a:t>Select </a:t>
            </a:r>
            <a:r>
              <a:rPr lang="en-US" sz="1200" b="1" dirty="0">
                <a:solidFill>
                  <a:schemeClr val="accent1"/>
                </a:solidFill>
              </a:rPr>
              <a:t>”Save Document Security Settings” </a:t>
            </a:r>
            <a:r>
              <a:rPr lang="en-US" sz="1200" dirty="0">
                <a:solidFill>
                  <a:schemeClr val="bg1"/>
                </a:solidFill>
              </a:rPr>
              <a:t>and close the window. </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535"/>
          <a:stretch/>
        </p:blipFill>
        <p:spPr>
          <a:xfrm>
            <a:off x="3171824" y="1260475"/>
            <a:ext cx="5602287" cy="4622800"/>
          </a:xfrm>
          <a:prstGeom prst="rect">
            <a:avLst/>
          </a:prstGeom>
          <a:effectLst>
            <a:outerShdw blurRad="50800" dist="38100" dir="2700000" algn="tl" rotWithShape="0">
              <a:prstClr val="black">
                <a:alpha val="40000"/>
              </a:prstClr>
            </a:outerShdw>
          </a:effectLst>
        </p:spPr>
      </p:pic>
      <p:sp>
        <p:nvSpPr>
          <p:cNvPr id="10" name="Rounded Rectangle 9"/>
          <p:cNvSpPr/>
          <p:nvPr/>
        </p:nvSpPr>
        <p:spPr>
          <a:xfrm>
            <a:off x="3257550" y="3328987"/>
            <a:ext cx="2657475" cy="22002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328986" y="5600699"/>
            <a:ext cx="1714501" cy="2428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1B56276-B5E5-D54B-96F0-0BAF34F9CD3F}"/>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26</a:t>
            </a:r>
          </a:p>
        </p:txBody>
      </p:sp>
    </p:spTree>
    <p:extLst>
      <p:ext uri="{BB962C8B-B14F-4D97-AF65-F5344CB8AC3E}">
        <p14:creationId xmlns:p14="http://schemas.microsoft.com/office/powerpoint/2010/main" val="673619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369332"/>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 continued</a:t>
            </a:r>
            <a:r>
              <a:rPr lang="en-US" b="1" dirty="0">
                <a:solidFill>
                  <a:schemeClr val="bg1"/>
                </a:solidFill>
              </a:rPr>
              <a:t>:</a:t>
            </a:r>
          </a:p>
        </p:txBody>
      </p:sp>
      <p:sp>
        <p:nvSpPr>
          <p:cNvPr id="5" name="TextBox 4"/>
          <p:cNvSpPr txBox="1"/>
          <p:nvPr/>
        </p:nvSpPr>
        <p:spPr>
          <a:xfrm>
            <a:off x="355079" y="1132243"/>
            <a:ext cx="2625632" cy="4247317"/>
          </a:xfrm>
          <a:prstGeom prst="rect">
            <a:avLst/>
          </a:prstGeom>
          <a:noFill/>
        </p:spPr>
        <p:txBody>
          <a:bodyPr wrap="square" rtlCol="0">
            <a:spAutoFit/>
          </a:bodyPr>
          <a:lstStyle/>
          <a:p>
            <a:pPr>
              <a:spcAft>
                <a:spcPts val="1200"/>
              </a:spcAft>
            </a:pPr>
            <a:r>
              <a:rPr lang="en-US" sz="1600" b="1" dirty="0">
                <a:solidFill>
                  <a:srgbClr val="C00000"/>
                </a:solidFill>
              </a:rPr>
              <a:t>Main document Distribution Statement, continued</a:t>
            </a:r>
            <a:r>
              <a:rPr lang="en-US" sz="1050" dirty="0">
                <a:solidFill>
                  <a:schemeClr val="bg1"/>
                </a:solidFill>
              </a:rPr>
              <a:t>: </a:t>
            </a:r>
          </a:p>
          <a:p>
            <a:pPr>
              <a:spcAft>
                <a:spcPts val="1200"/>
              </a:spcAft>
            </a:pPr>
            <a:r>
              <a:rPr lang="en-US" sz="1200" dirty="0">
                <a:solidFill>
                  <a:schemeClr val="bg1"/>
                </a:solidFill>
              </a:rPr>
              <a:t>If </a:t>
            </a:r>
            <a:r>
              <a:rPr lang="en-US" sz="1200" b="1" dirty="0">
                <a:solidFill>
                  <a:schemeClr val="accent1"/>
                </a:solidFill>
              </a:rPr>
              <a:t>Distribution Statement B, C, D, or E </a:t>
            </a:r>
            <a:r>
              <a:rPr lang="en-US" sz="1200" b="1" dirty="0">
                <a:solidFill>
                  <a:schemeClr val="bg1"/>
                </a:solidFill>
              </a:rPr>
              <a:t>is </a:t>
            </a:r>
            <a:r>
              <a:rPr lang="en-US" sz="1200" dirty="0">
                <a:solidFill>
                  <a:schemeClr val="bg1"/>
                </a:solidFill>
              </a:rPr>
              <a:t>selected, you will need to select one or more restriction reasons from the right side of the window. </a:t>
            </a:r>
            <a:br>
              <a:rPr lang="en-US" sz="1200" dirty="0">
                <a:solidFill>
                  <a:schemeClr val="bg1"/>
                </a:solidFill>
              </a:rPr>
            </a:br>
            <a:br>
              <a:rPr lang="en-US" sz="1200" dirty="0">
                <a:solidFill>
                  <a:schemeClr val="bg1"/>
                </a:solidFill>
              </a:rPr>
            </a:br>
            <a:r>
              <a:rPr lang="en-US" sz="1200" dirty="0">
                <a:solidFill>
                  <a:schemeClr val="bg1"/>
                </a:solidFill>
              </a:rPr>
              <a:t>Only the reasons allowed by DoD for each statement letter are displayed.</a:t>
            </a:r>
            <a:br>
              <a:rPr lang="en-US" sz="1200" dirty="0">
                <a:solidFill>
                  <a:schemeClr val="bg1"/>
                </a:solidFill>
              </a:rPr>
            </a:br>
            <a:br>
              <a:rPr lang="en-US" sz="1200" dirty="0">
                <a:solidFill>
                  <a:schemeClr val="bg1"/>
                </a:solidFill>
              </a:rPr>
            </a:br>
            <a:r>
              <a:rPr lang="en-US" sz="1200" dirty="0">
                <a:solidFill>
                  <a:schemeClr val="bg1"/>
                </a:solidFill>
              </a:rPr>
              <a:t>NOTE: If you select one or more of the reasons </a:t>
            </a:r>
            <a:r>
              <a:rPr lang="en-US" sz="1200" b="1" dirty="0">
                <a:solidFill>
                  <a:schemeClr val="bg1"/>
                </a:solidFill>
              </a:rPr>
              <a:t>Critical Technology, Direct Military Support</a:t>
            </a:r>
            <a:r>
              <a:rPr lang="en-US" sz="1200" dirty="0">
                <a:solidFill>
                  <a:schemeClr val="bg1"/>
                </a:solidFill>
              </a:rPr>
              <a:t>, or </a:t>
            </a:r>
            <a:r>
              <a:rPr lang="en-US" sz="1200" b="1" dirty="0">
                <a:solidFill>
                  <a:schemeClr val="bg1"/>
                </a:solidFill>
              </a:rPr>
              <a:t>Export Controlled</a:t>
            </a:r>
            <a:r>
              <a:rPr lang="en-US" sz="1200" dirty="0">
                <a:solidFill>
                  <a:schemeClr val="bg1"/>
                </a:solidFill>
              </a:rPr>
              <a:t>, the “</a:t>
            </a:r>
            <a:r>
              <a:rPr lang="en-US" sz="1200" b="1" dirty="0">
                <a:solidFill>
                  <a:schemeClr val="accent1"/>
                </a:solidFill>
              </a:rPr>
              <a:t>Display the Export Control Warning?</a:t>
            </a:r>
            <a:r>
              <a:rPr lang="en-US" sz="1200" b="1" dirty="0">
                <a:solidFill>
                  <a:schemeClr val="bg1"/>
                </a:solidFill>
              </a:rPr>
              <a:t>” </a:t>
            </a:r>
            <a:r>
              <a:rPr lang="en-US" sz="1200" dirty="0">
                <a:solidFill>
                  <a:schemeClr val="bg1"/>
                </a:solidFill>
              </a:rPr>
              <a:t>box is automatically checked. </a:t>
            </a:r>
            <a:br>
              <a:rPr lang="en-US" sz="1200" dirty="0">
                <a:solidFill>
                  <a:schemeClr val="bg1"/>
                </a:solidFill>
              </a:rPr>
            </a:br>
            <a:br>
              <a:rPr lang="en-US" sz="1200" dirty="0">
                <a:solidFill>
                  <a:schemeClr val="bg1"/>
                </a:solidFill>
              </a:rPr>
            </a:br>
            <a:r>
              <a:rPr lang="en-US" sz="1200" b="1" dirty="0">
                <a:solidFill>
                  <a:srgbClr val="FF0000"/>
                </a:solidFill>
              </a:rPr>
              <a:t>IMPORTANT</a:t>
            </a:r>
            <a:r>
              <a:rPr lang="en-US" sz="1200" dirty="0">
                <a:solidFill>
                  <a:schemeClr val="bg1"/>
                </a:solidFill>
              </a:rPr>
              <a:t>: Any draft document with Statements B–F must be shared as a hard copy or encrypted email, or via a secure repository, such as SharePoint.  </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591482" y="1762637"/>
            <a:ext cx="5092502" cy="4160838"/>
          </a:xfrm>
          <a:prstGeom prst="rect">
            <a:avLst/>
          </a:prstGeom>
          <a:effectLst>
            <a:outerShdw blurRad="50800" dist="38100" dir="2700000" algn="tl" rotWithShape="0">
              <a:prstClr val="black">
                <a:alpha val="40000"/>
              </a:prstClr>
            </a:outerShdw>
          </a:effectLst>
        </p:spPr>
      </p:pic>
      <p:sp>
        <p:nvSpPr>
          <p:cNvPr id="11" name="Rounded Rectangle 10"/>
          <p:cNvSpPr/>
          <p:nvPr/>
        </p:nvSpPr>
        <p:spPr>
          <a:xfrm>
            <a:off x="3618269" y="3280287"/>
            <a:ext cx="1714501" cy="2428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6704371" y="1722950"/>
            <a:ext cx="2028825" cy="3657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3632558" y="4294699"/>
            <a:ext cx="3043237" cy="2428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D2E3217-8815-4F41-8D66-CF441B674B6B}"/>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27</a:t>
            </a:r>
          </a:p>
        </p:txBody>
      </p:sp>
    </p:spTree>
    <p:extLst>
      <p:ext uri="{BB962C8B-B14F-4D97-AF65-F5344CB8AC3E}">
        <p14:creationId xmlns:p14="http://schemas.microsoft.com/office/powerpoint/2010/main" val="930763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374744" y="1242507"/>
            <a:ext cx="2625632" cy="4462760"/>
          </a:xfrm>
          <a:prstGeom prst="rect">
            <a:avLst/>
          </a:prstGeom>
          <a:noFill/>
        </p:spPr>
        <p:txBody>
          <a:bodyPr wrap="square" rtlCol="0">
            <a:spAutoFit/>
          </a:bodyPr>
          <a:lstStyle/>
          <a:p>
            <a:pPr>
              <a:spcAft>
                <a:spcPts val="1200"/>
              </a:spcAft>
            </a:pPr>
            <a:r>
              <a:rPr lang="en-US" sz="1600" b="1" dirty="0">
                <a:solidFill>
                  <a:srgbClr val="C00000"/>
                </a:solidFill>
              </a:rPr>
              <a:t>Main document Distribution Statement, continued</a:t>
            </a:r>
            <a:r>
              <a:rPr lang="en-US" sz="1200" dirty="0">
                <a:solidFill>
                  <a:schemeClr val="bg1"/>
                </a:solidFill>
              </a:rPr>
              <a:t>:</a:t>
            </a:r>
            <a:br>
              <a:rPr lang="en-US" sz="1600" dirty="0">
                <a:solidFill>
                  <a:schemeClr val="bg1"/>
                </a:solidFill>
              </a:rPr>
            </a:br>
            <a:endParaRPr lang="en-US" sz="1600" dirty="0">
              <a:solidFill>
                <a:schemeClr val="bg1"/>
              </a:solidFill>
            </a:endParaRPr>
          </a:p>
          <a:p>
            <a:pPr marL="228600" indent="-228600">
              <a:spcAft>
                <a:spcPts val="1200"/>
              </a:spcAft>
              <a:buFont typeface="+mj-lt"/>
              <a:buAutoNum type="alphaLcPeriod" startAt="3"/>
            </a:pPr>
            <a:r>
              <a:rPr lang="en-US" sz="1200" dirty="0">
                <a:solidFill>
                  <a:schemeClr val="bg1"/>
                </a:solidFill>
              </a:rPr>
              <a:t>You can also elect to add </a:t>
            </a:r>
            <a:r>
              <a:rPr lang="en-US" sz="1200" b="1" dirty="0">
                <a:solidFill>
                  <a:schemeClr val="accent1"/>
                </a:solidFill>
              </a:rPr>
              <a:t>For Official Use Only (FOUO). </a:t>
            </a:r>
            <a:br>
              <a:rPr lang="en-US" sz="1200" dirty="0">
                <a:solidFill>
                  <a:schemeClr val="accent1"/>
                </a:solidFill>
              </a:rPr>
            </a:br>
            <a:br>
              <a:rPr lang="en-US" sz="1200" dirty="0">
                <a:solidFill>
                  <a:schemeClr val="accent1"/>
                </a:solidFill>
              </a:rPr>
            </a:br>
            <a:r>
              <a:rPr lang="en-US" sz="1200" dirty="0">
                <a:solidFill>
                  <a:schemeClr val="bg1"/>
                </a:solidFill>
              </a:rPr>
              <a:t>If selected, Python will add FOUO markings to the First 8 Pages of your thesis. </a:t>
            </a:r>
            <a:br>
              <a:rPr lang="en-US" sz="1200" dirty="0">
                <a:solidFill>
                  <a:schemeClr val="bg1"/>
                </a:solidFill>
              </a:rPr>
            </a:br>
            <a:br>
              <a:rPr lang="en-US" sz="1200" dirty="0">
                <a:solidFill>
                  <a:schemeClr val="bg1"/>
                </a:solidFill>
              </a:rPr>
            </a:br>
            <a:r>
              <a:rPr lang="en-US" sz="1200" dirty="0">
                <a:solidFill>
                  <a:schemeClr val="bg1"/>
                </a:solidFill>
              </a:rPr>
              <a:t>You will still be responsible for adding FOUO markings to the body of your thesis. (Thesis Processors can help. Additional guidance is available </a:t>
            </a:r>
            <a:r>
              <a:rPr lang="en-US" sz="1200" dirty="0">
                <a:solidFill>
                  <a:schemeClr val="bg1"/>
                </a:solidFill>
                <a:hlinkClick r:id="rId3"/>
              </a:rPr>
              <a:t>here</a:t>
            </a:r>
            <a:r>
              <a:rPr lang="en-US" sz="1200" dirty="0">
                <a:solidFill>
                  <a:schemeClr val="bg1"/>
                </a:solidFill>
              </a:rPr>
              <a:t>.)</a:t>
            </a:r>
            <a:br>
              <a:rPr lang="en-US" sz="1200" dirty="0">
                <a:solidFill>
                  <a:schemeClr val="bg1"/>
                </a:solidFill>
              </a:rPr>
            </a:br>
            <a:r>
              <a:rPr lang="en-US" sz="1200" dirty="0">
                <a:solidFill>
                  <a:schemeClr val="bg1"/>
                </a:solidFill>
              </a:rPr>
              <a:t> </a:t>
            </a:r>
          </a:p>
          <a:p>
            <a:pPr marL="228600" indent="-228600">
              <a:spcAft>
                <a:spcPts val="1200"/>
              </a:spcAft>
              <a:buFont typeface="+mj-lt"/>
              <a:buAutoNum type="alphaLcPeriod" startAt="3"/>
            </a:pPr>
            <a:r>
              <a:rPr lang="en-US" sz="1200" dirty="0">
                <a:solidFill>
                  <a:schemeClr val="bg1"/>
                </a:solidFill>
              </a:rPr>
              <a:t>You can indicate if a </a:t>
            </a:r>
            <a:r>
              <a:rPr lang="en-US" sz="1200" b="1" dirty="0">
                <a:solidFill>
                  <a:schemeClr val="accent1"/>
                </a:solidFill>
              </a:rPr>
              <a:t>sponsor or other agency</a:t>
            </a:r>
            <a:r>
              <a:rPr lang="en-US" sz="1200" dirty="0">
                <a:solidFill>
                  <a:schemeClr val="bg1"/>
                </a:solidFill>
              </a:rPr>
              <a:t> needs to be consulted for broader distribution requests.   </a:t>
            </a:r>
            <a:br>
              <a:rPr lang="en-US" sz="1200" dirty="0">
                <a:solidFill>
                  <a:schemeClr val="bg1"/>
                </a:solidFill>
              </a:rPr>
            </a:br>
            <a:endParaRPr lang="en-US" sz="1200" dirty="0">
              <a:solidFill>
                <a:schemeClr val="bg1"/>
              </a:solidFill>
            </a:endParaRPr>
          </a:p>
        </p:txBody>
      </p:sp>
      <p:sp>
        <p:nvSpPr>
          <p:cNvPr id="11" name="Rounded Rectangle 10"/>
          <p:cNvSpPr/>
          <p:nvPr/>
        </p:nvSpPr>
        <p:spPr>
          <a:xfrm>
            <a:off x="3657598" y="2857500"/>
            <a:ext cx="1714501" cy="2428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6743700" y="1300163"/>
            <a:ext cx="2028825" cy="3657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3671887" y="3871912"/>
            <a:ext cx="3043237" cy="2428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278187" y="1169988"/>
            <a:ext cx="5575300" cy="4076700"/>
          </a:xfrm>
          <a:prstGeom prst="rect">
            <a:avLst/>
          </a:prstGeom>
          <a:effectLst>
            <a:outerShdw blurRad="50800" dist="38100" dir="2700000" algn="tl" rotWithShape="0">
              <a:prstClr val="black">
                <a:alpha val="40000"/>
              </a:prstClr>
            </a:outerShdw>
          </a:effectLst>
        </p:spPr>
      </p:pic>
      <p:sp>
        <p:nvSpPr>
          <p:cNvPr id="13" name="Rounded Rectangle 12"/>
          <p:cNvSpPr/>
          <p:nvPr/>
        </p:nvSpPr>
        <p:spPr>
          <a:xfrm>
            <a:off x="3395660" y="3438525"/>
            <a:ext cx="2676528" cy="2333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3376424" y="4979226"/>
            <a:ext cx="1729966" cy="2340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00422" y="4286250"/>
            <a:ext cx="3228978" cy="5286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300413" y="5608958"/>
            <a:ext cx="5486400" cy="584775"/>
          </a:xfrm>
          <a:prstGeom prst="rect">
            <a:avLst/>
          </a:prstGeom>
          <a:solidFill>
            <a:schemeClr val="accent1"/>
          </a:solidFill>
          <a:effectLst>
            <a:outerShdw blurRad="50800" dist="38100" dir="2700000" algn="tl" rotWithShape="0">
              <a:prstClr val="black">
                <a:alpha val="40000"/>
              </a:prstClr>
            </a:outerShdw>
          </a:effectLst>
        </p:spPr>
        <p:txBody>
          <a:bodyPr wrap="square" rtlCol="0">
            <a:spAutoFit/>
          </a:bodyPr>
          <a:lstStyle/>
          <a:p>
            <a:r>
              <a:rPr lang="en-US" sz="1600" dirty="0"/>
              <a:t>When done, click on “</a:t>
            </a:r>
            <a:r>
              <a:rPr lang="en-US" sz="1600" b="1" dirty="0"/>
              <a:t>Save Document Security Settings</a:t>
            </a:r>
            <a:r>
              <a:rPr lang="en-US" sz="1600" dirty="0"/>
              <a:t>,” and “Close Window.” </a:t>
            </a:r>
          </a:p>
        </p:txBody>
      </p:sp>
      <p:cxnSp>
        <p:nvCxnSpPr>
          <p:cNvPr id="17" name="Straight Arrow Connector 16"/>
          <p:cNvCxnSpPr>
            <a:cxnSpLocks/>
          </p:cNvCxnSpPr>
          <p:nvPr/>
        </p:nvCxnSpPr>
        <p:spPr>
          <a:xfrm flipV="1">
            <a:off x="4078288" y="5250627"/>
            <a:ext cx="8286" cy="3135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F2BA392-B366-6C49-973F-C71C509D9778}"/>
              </a:ext>
            </a:extLst>
          </p:cNvPr>
          <p:cNvSpPr txBox="1"/>
          <p:nvPr/>
        </p:nvSpPr>
        <p:spPr>
          <a:xfrm>
            <a:off x="8711399" y="6237514"/>
            <a:ext cx="418704" cy="369332"/>
          </a:xfrm>
          <a:prstGeom prst="rect">
            <a:avLst/>
          </a:prstGeom>
          <a:noFill/>
        </p:spPr>
        <p:txBody>
          <a:bodyPr wrap="none" rtlCol="0">
            <a:spAutoFit/>
          </a:bodyPr>
          <a:lstStyle/>
          <a:p>
            <a:r>
              <a:rPr lang="en-US" dirty="0">
                <a:solidFill>
                  <a:schemeClr val="bg1"/>
                </a:solidFill>
              </a:rPr>
              <a:t>28</a:t>
            </a:r>
          </a:p>
        </p:txBody>
      </p:sp>
      <p:sp>
        <p:nvSpPr>
          <p:cNvPr id="20" name="Title 3">
            <a:extLst>
              <a:ext uri="{FF2B5EF4-FFF2-40B4-BE49-F238E27FC236}">
                <a16:creationId xmlns:a16="http://schemas.microsoft.com/office/drawing/2014/main" id="{97B7D498-436B-BF45-A076-46931A3FB39A}"/>
              </a:ext>
            </a:extLst>
          </p:cNvPr>
          <p:cNvSpPr txBox="1">
            <a:spLocks/>
          </p:cNvSpPr>
          <p:nvPr/>
        </p:nvSpPr>
        <p:spPr>
          <a:xfrm>
            <a:off x="2565027" y="0"/>
            <a:ext cx="6535737" cy="64944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0" i="0" kern="1100" spc="0">
                <a:solidFill>
                  <a:srgbClr val="364A7A"/>
                </a:solidFill>
                <a:latin typeface="Minion Pro"/>
                <a:ea typeface="+mj-ea"/>
                <a:cs typeface="Minion Pro"/>
              </a:defRPr>
            </a:lvl1pPr>
          </a:lstStyle>
          <a:p>
            <a:pPr algn="r"/>
            <a:r>
              <a:rPr lang="en-US" sz="2400" dirty="0">
                <a:solidFill>
                  <a:schemeClr val="accent4"/>
                </a:solidFill>
                <a:latin typeface="Times" charset="0"/>
                <a:ea typeface="Times" charset="0"/>
                <a:cs typeface="Times" charset="0"/>
              </a:rPr>
              <a:t>Python 2 Thesis Support</a:t>
            </a:r>
          </a:p>
        </p:txBody>
      </p:sp>
      <p:sp>
        <p:nvSpPr>
          <p:cNvPr id="19" name="TextBox 18">
            <a:extLst>
              <a:ext uri="{FF2B5EF4-FFF2-40B4-BE49-F238E27FC236}">
                <a16:creationId xmlns:a16="http://schemas.microsoft.com/office/drawing/2014/main" id="{C986230D-71A0-4F0A-A1CF-F5495F1181DF}"/>
              </a:ext>
            </a:extLst>
          </p:cNvPr>
          <p:cNvSpPr txBox="1"/>
          <p:nvPr/>
        </p:nvSpPr>
        <p:spPr>
          <a:xfrm>
            <a:off x="120615" y="686468"/>
            <a:ext cx="8553485" cy="369332"/>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 continued</a:t>
            </a:r>
            <a:r>
              <a:rPr lang="en-US" b="1" dirty="0">
                <a:solidFill>
                  <a:schemeClr val="bg1"/>
                </a:solidFill>
              </a:rPr>
              <a:t>:</a:t>
            </a:r>
          </a:p>
        </p:txBody>
      </p:sp>
    </p:spTree>
    <p:extLst>
      <p:ext uri="{BB962C8B-B14F-4D97-AF65-F5344CB8AC3E}">
        <p14:creationId xmlns:p14="http://schemas.microsoft.com/office/powerpoint/2010/main" val="1761526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extBox 7"/>
          <p:cNvSpPr txBox="1"/>
          <p:nvPr/>
        </p:nvSpPr>
        <p:spPr>
          <a:xfrm>
            <a:off x="120615" y="686468"/>
            <a:ext cx="8553485" cy="369332"/>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 continued</a:t>
            </a:r>
            <a:r>
              <a:rPr lang="en-US" b="1" dirty="0">
                <a:solidFill>
                  <a:schemeClr val="bg1"/>
                </a:solidFill>
              </a:rPr>
              <a:t>:</a:t>
            </a:r>
          </a:p>
        </p:txBody>
      </p:sp>
      <p:sp>
        <p:nvSpPr>
          <p:cNvPr id="5" name="TextBox 4"/>
          <p:cNvSpPr txBox="1"/>
          <p:nvPr/>
        </p:nvSpPr>
        <p:spPr>
          <a:xfrm>
            <a:off x="374744" y="1308136"/>
            <a:ext cx="3468594" cy="4216539"/>
          </a:xfrm>
          <a:prstGeom prst="rect">
            <a:avLst/>
          </a:prstGeom>
          <a:noFill/>
        </p:spPr>
        <p:txBody>
          <a:bodyPr wrap="square" rtlCol="0">
            <a:spAutoFit/>
          </a:bodyPr>
          <a:lstStyle/>
          <a:p>
            <a:pPr lvl="0">
              <a:spcAft>
                <a:spcPts val="1200"/>
              </a:spcAft>
            </a:pPr>
            <a:r>
              <a:rPr lang="en-US" b="1" dirty="0">
                <a:solidFill>
                  <a:srgbClr val="C00000"/>
                </a:solidFill>
              </a:rPr>
              <a:t>2. Compliance Tasks</a:t>
            </a:r>
            <a:r>
              <a:rPr lang="en-US" sz="1400" b="1" dirty="0">
                <a:solidFill>
                  <a:schemeClr val="bg1"/>
                </a:solidFill>
              </a:rPr>
              <a:t>: </a:t>
            </a:r>
          </a:p>
          <a:p>
            <a:pPr lvl="0">
              <a:spcAft>
                <a:spcPts val="1200"/>
              </a:spcAft>
            </a:pPr>
            <a:r>
              <a:rPr lang="en-US" sz="1200" dirty="0">
                <a:solidFill>
                  <a:srgbClr val="C00000"/>
                </a:solidFill>
              </a:rPr>
              <a:t>The purpose of this section is to help you and your advisors build in time and track progress in completing approvals for compliance tasks that can slow down your research. </a:t>
            </a:r>
          </a:p>
          <a:p>
            <a:pPr lvl="0">
              <a:spcAft>
                <a:spcPts val="1200"/>
              </a:spcAft>
            </a:pPr>
            <a:r>
              <a:rPr lang="en-US" sz="1200" dirty="0">
                <a:solidFill>
                  <a:schemeClr val="bg1"/>
                </a:solidFill>
              </a:rPr>
              <a:t>Relevant task(s) or “None Apply” must be selected in each of the two sub-sections before routing the TPF:</a:t>
            </a:r>
          </a:p>
          <a:p>
            <a:pPr marL="685800" lvl="1" indent="-228600">
              <a:spcAft>
                <a:spcPts val="1200"/>
              </a:spcAft>
              <a:buFont typeface="+mj-lt"/>
              <a:buAutoNum type="alphaLcPeriod"/>
            </a:pPr>
            <a:r>
              <a:rPr lang="en-US" sz="1200" dirty="0">
                <a:solidFill>
                  <a:schemeClr val="bg1"/>
                </a:solidFill>
              </a:rPr>
              <a:t>By student </a:t>
            </a:r>
          </a:p>
          <a:p>
            <a:pPr marL="685800" lvl="1" indent="-228600">
              <a:spcAft>
                <a:spcPts val="1200"/>
              </a:spcAft>
              <a:buFont typeface="+mj-lt"/>
              <a:buAutoNum type="alphaLcPeriod"/>
            </a:pPr>
            <a:r>
              <a:rPr lang="en-US" sz="1200" dirty="0">
                <a:solidFill>
                  <a:schemeClr val="bg1"/>
                </a:solidFill>
              </a:rPr>
              <a:t>By advisor</a:t>
            </a:r>
            <a:br>
              <a:rPr lang="en-US" sz="1200" dirty="0">
                <a:solidFill>
                  <a:schemeClr val="bg1"/>
                </a:solidFill>
              </a:rPr>
            </a:br>
            <a:endParaRPr lang="en-US" sz="1200" dirty="0">
              <a:solidFill>
                <a:schemeClr val="bg1"/>
              </a:solidFill>
            </a:endParaRPr>
          </a:p>
          <a:p>
            <a:pPr lvl="0">
              <a:spcAft>
                <a:spcPts val="1200"/>
              </a:spcAft>
            </a:pPr>
            <a:r>
              <a:rPr lang="en-US" sz="1200" dirty="0">
                <a:solidFill>
                  <a:schemeClr val="bg1"/>
                </a:solidFill>
              </a:rPr>
              <a:t>Click on the </a:t>
            </a:r>
            <a:r>
              <a:rPr lang="en-US" sz="1200" dirty="0">
                <a:solidFill>
                  <a:srgbClr val="00B0F0"/>
                </a:solidFill>
              </a:rPr>
              <a:t>(edit) </a:t>
            </a:r>
            <a:r>
              <a:rPr lang="en-US" sz="1200" dirty="0">
                <a:solidFill>
                  <a:schemeClr val="bg1"/>
                </a:solidFill>
              </a:rPr>
              <a:t>button next to each of these sections to open its data-entry window (see next pages).</a:t>
            </a:r>
          </a:p>
          <a:p>
            <a:pPr lvl="0">
              <a:spcAft>
                <a:spcPts val="1200"/>
              </a:spcAft>
            </a:pPr>
            <a:r>
              <a:rPr lang="en-US" sz="1200" dirty="0">
                <a:solidFill>
                  <a:schemeClr val="bg1"/>
                </a:solidFill>
              </a:rPr>
              <a:t>Students and advisors can enter and edit data in each other’s section. The advisor is ultimately responsible for completing most compliance tasks listed in these sections.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925017" y="1405944"/>
            <a:ext cx="4483100" cy="2732088"/>
          </a:xfrm>
          <a:prstGeom prst="rect">
            <a:avLst/>
          </a:prstGeom>
          <a:effectLst>
            <a:outerShdw blurRad="50800" dist="38100" dir="2700000" algn="tl" rotWithShape="0">
              <a:prstClr val="black">
                <a:alpha val="40000"/>
              </a:prstClr>
            </a:outerShdw>
          </a:effectLst>
        </p:spPr>
      </p:pic>
      <p:sp>
        <p:nvSpPr>
          <p:cNvPr id="17" name="Rounded Rectangle 16"/>
          <p:cNvSpPr/>
          <p:nvPr/>
        </p:nvSpPr>
        <p:spPr>
          <a:xfrm>
            <a:off x="3925017" y="2395470"/>
            <a:ext cx="4405314" cy="1710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B937666-6CBD-4446-A4C0-20CDC635ECBB}"/>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29</a:t>
            </a:r>
          </a:p>
        </p:txBody>
      </p:sp>
      <p:sp>
        <p:nvSpPr>
          <p:cNvPr id="11" name="Title 3">
            <a:extLst>
              <a:ext uri="{FF2B5EF4-FFF2-40B4-BE49-F238E27FC236}">
                <a16:creationId xmlns:a16="http://schemas.microsoft.com/office/drawing/2014/main" id="{11A31340-E702-5749-8DBD-13B4D8BA80F8}"/>
              </a:ext>
            </a:extLst>
          </p:cNvPr>
          <p:cNvSpPr txBox="1">
            <a:spLocks/>
          </p:cNvSpPr>
          <p:nvPr/>
        </p:nvSpPr>
        <p:spPr>
          <a:xfrm>
            <a:off x="2565027" y="0"/>
            <a:ext cx="6535737" cy="64944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0" i="0" kern="1100" spc="0">
                <a:solidFill>
                  <a:srgbClr val="364A7A"/>
                </a:solidFill>
                <a:latin typeface="Minion Pro"/>
                <a:ea typeface="+mj-ea"/>
                <a:cs typeface="Minion Pro"/>
              </a:defRPr>
            </a:lvl1pPr>
          </a:lstStyle>
          <a:p>
            <a:pPr algn="r"/>
            <a:r>
              <a:rPr lang="en-US" sz="2400" dirty="0">
                <a:solidFill>
                  <a:schemeClr val="accent4"/>
                </a:solidFill>
                <a:latin typeface="Times" charset="0"/>
                <a:ea typeface="Times" charset="0"/>
                <a:cs typeface="Times" charset="0"/>
              </a:rPr>
              <a:t>Python 2 Thesis Support</a:t>
            </a:r>
          </a:p>
        </p:txBody>
      </p:sp>
      <p:sp>
        <p:nvSpPr>
          <p:cNvPr id="2" name="Rectangle 1"/>
          <p:cNvSpPr/>
          <p:nvPr/>
        </p:nvSpPr>
        <p:spPr>
          <a:xfrm>
            <a:off x="4707228" y="4593242"/>
            <a:ext cx="3367825" cy="1015663"/>
          </a:xfrm>
          <a:prstGeom prst="rect">
            <a:avLst/>
          </a:prstGeom>
        </p:spPr>
        <p:txBody>
          <a:bodyPr wrap="square">
            <a:spAutoFit/>
          </a:bodyPr>
          <a:lstStyle/>
          <a:p>
            <a:pPr lvl="0">
              <a:spcAft>
                <a:spcPts val="1200"/>
              </a:spcAft>
            </a:pPr>
            <a:r>
              <a:rPr lang="en-US" sz="1200" dirty="0">
                <a:solidFill>
                  <a:schemeClr val="bg1"/>
                </a:solidFill>
              </a:rPr>
              <a:t>Once data is entered in the Edit Compliance windows, items selected and their status are displayed on the dashboard itself as </a:t>
            </a:r>
            <a:r>
              <a:rPr lang="en-US" sz="1200" b="1" dirty="0">
                <a:solidFill>
                  <a:srgbClr val="4A69A3"/>
                </a:solidFill>
              </a:rPr>
              <a:t>Pending</a:t>
            </a:r>
            <a:r>
              <a:rPr lang="en-US" sz="1200" dirty="0">
                <a:solidFill>
                  <a:srgbClr val="4A69A3"/>
                </a:solidFill>
              </a:rPr>
              <a:t> </a:t>
            </a:r>
            <a:r>
              <a:rPr lang="en-US" sz="1200" dirty="0">
                <a:solidFill>
                  <a:schemeClr val="bg1"/>
                </a:solidFill>
              </a:rPr>
              <a:t>or </a:t>
            </a:r>
            <a:r>
              <a:rPr lang="en-US" sz="1200" b="1" dirty="0">
                <a:solidFill>
                  <a:schemeClr val="accent6"/>
                </a:solidFill>
              </a:rPr>
              <a:t>Completed</a:t>
            </a:r>
            <a:r>
              <a:rPr lang="en-US" sz="1200" dirty="0">
                <a:solidFill>
                  <a:schemeClr val="bg1"/>
                </a:solidFill>
              </a:rPr>
              <a:t>.  Items are pending until a completed date is recorded in the data-entry window.</a:t>
            </a:r>
          </a:p>
        </p:txBody>
      </p:sp>
    </p:spTree>
    <p:extLst>
      <p:ext uri="{BB962C8B-B14F-4D97-AF65-F5344CB8AC3E}">
        <p14:creationId xmlns:p14="http://schemas.microsoft.com/office/powerpoint/2010/main" val="59667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2130" y="2451100"/>
            <a:ext cx="6611870"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754845" y="686468"/>
            <a:ext cx="8389155" cy="892552"/>
          </a:xfrm>
          <a:prstGeom prst="rect">
            <a:avLst/>
          </a:prstGeom>
          <a:noFill/>
        </p:spPr>
        <p:txBody>
          <a:bodyPr wrap="square" rtlCol="0">
            <a:spAutoFit/>
          </a:bodyPr>
          <a:lstStyle/>
          <a:p>
            <a:pPr lvl="0">
              <a:spcAft>
                <a:spcPts val="1200"/>
              </a:spcAft>
            </a:pPr>
            <a:r>
              <a:rPr lang="en-US" b="1" dirty="0">
                <a:solidFill>
                  <a:schemeClr val="bg1"/>
                </a:solidFill>
              </a:rPr>
              <a:t>FIRST, CHECK YOUR DASHBOARD’S </a:t>
            </a:r>
            <a:r>
              <a:rPr lang="en-US" b="1" dirty="0">
                <a:solidFill>
                  <a:schemeClr val="accent1"/>
                </a:solidFill>
              </a:rPr>
              <a:t>STUDENT PROFILE </a:t>
            </a:r>
            <a:r>
              <a:rPr lang="en-US" b="1" dirty="0">
                <a:solidFill>
                  <a:schemeClr val="bg1"/>
                </a:solidFill>
              </a:rPr>
              <a:t>INFORMATION FOR ACCURACY! </a:t>
            </a:r>
            <a:endParaRPr lang="en-US" sz="1200" dirty="0">
              <a:solidFill>
                <a:schemeClr val="bg1"/>
              </a:solidFill>
            </a:endParaRPr>
          </a:p>
          <a:p>
            <a:pPr lvl="0">
              <a:spcAft>
                <a:spcPts val="1200"/>
              </a:spcAft>
            </a:pPr>
            <a:r>
              <a:rPr lang="en-US" sz="1200" dirty="0">
                <a:solidFill>
                  <a:srgbClr val="C00000"/>
                </a:solidFill>
              </a:rPr>
              <a:t>If you find errors, edit the information by going to your </a:t>
            </a:r>
            <a:r>
              <a:rPr lang="en-US" sz="1200" b="1" dirty="0">
                <a:solidFill>
                  <a:srgbClr val="C00000"/>
                </a:solidFill>
              </a:rPr>
              <a:t>Student Information </a:t>
            </a:r>
            <a:r>
              <a:rPr lang="en-US" sz="1200" dirty="0">
                <a:solidFill>
                  <a:srgbClr val="C00000"/>
                </a:solidFill>
              </a:rPr>
              <a:t>and </a:t>
            </a:r>
            <a:r>
              <a:rPr lang="en-US" sz="1200" b="1" dirty="0">
                <a:solidFill>
                  <a:srgbClr val="C00000"/>
                </a:solidFill>
              </a:rPr>
              <a:t>Student Profile </a:t>
            </a:r>
            <a:r>
              <a:rPr lang="en-US" sz="1200" dirty="0">
                <a:solidFill>
                  <a:srgbClr val="C00000"/>
                </a:solidFill>
              </a:rPr>
              <a:t>pages under “Python Links.” </a:t>
            </a:r>
            <a:br>
              <a:rPr lang="en-US" sz="1200" dirty="0">
                <a:solidFill>
                  <a:srgbClr val="C00000"/>
                </a:solidFill>
              </a:rPr>
            </a:br>
            <a:r>
              <a:rPr lang="en-US" sz="1200" dirty="0">
                <a:solidFill>
                  <a:srgbClr val="C00000"/>
                </a:solidFill>
              </a:rPr>
              <a:t>Or, contact your ed tech or registrar@nps.edu to make the corrections. </a:t>
            </a:r>
          </a:p>
        </p:txBody>
      </p:sp>
      <p:grpSp>
        <p:nvGrpSpPr>
          <p:cNvPr id="39" name="Group 38"/>
          <p:cNvGrpSpPr/>
          <p:nvPr/>
        </p:nvGrpSpPr>
        <p:grpSpPr>
          <a:xfrm>
            <a:off x="795374" y="1915285"/>
            <a:ext cx="6804838" cy="4576839"/>
            <a:chOff x="795373" y="1662411"/>
            <a:chExt cx="6804838" cy="4576839"/>
          </a:xfrm>
          <a:effectLst>
            <a:outerShdw blurRad="50800" dist="38100" dir="2700000" algn="tl" rotWithShape="0">
              <a:prstClr val="black">
                <a:alpha val="40000"/>
              </a:prstClr>
            </a:outerShdw>
          </a:effectLst>
        </p:grpSpPr>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95373" y="1662411"/>
              <a:ext cx="6804838" cy="4576839"/>
            </a:xfrm>
            <a:prstGeom prst="rect">
              <a:avLst/>
            </a:prstGeom>
          </p:spPr>
        </p:pic>
        <p:sp>
          <p:nvSpPr>
            <p:cNvPr id="26" name="Rectangle 25"/>
            <p:cNvSpPr/>
            <p:nvPr/>
          </p:nvSpPr>
          <p:spPr>
            <a:xfrm>
              <a:off x="3136310" y="3003109"/>
              <a:ext cx="1003300" cy="11489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rgbClr val="00B0F0"/>
                  </a:solidFill>
                </a:rPr>
                <a:t>Your Name</a:t>
              </a:r>
            </a:p>
          </p:txBody>
        </p:sp>
        <p:sp>
          <p:nvSpPr>
            <p:cNvPr id="25" name="Rectangle 24"/>
            <p:cNvSpPr/>
            <p:nvPr/>
          </p:nvSpPr>
          <p:spPr>
            <a:xfrm>
              <a:off x="1686737" y="2446670"/>
              <a:ext cx="962438" cy="98205"/>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rgbClr val="00B0F0"/>
                  </a:solidFill>
                </a:rPr>
                <a:t>Your Name</a:t>
              </a:r>
            </a:p>
          </p:txBody>
        </p:sp>
        <p:sp>
          <p:nvSpPr>
            <p:cNvPr id="38" name="Rectangle 37"/>
            <p:cNvSpPr/>
            <p:nvPr/>
          </p:nvSpPr>
          <p:spPr>
            <a:xfrm>
              <a:off x="2360246" y="1773160"/>
              <a:ext cx="962438" cy="98205"/>
            </a:xfrm>
            <a:prstGeom prst="rect">
              <a:avLst/>
            </a:prstGeom>
            <a:solidFill>
              <a:srgbClr val="4A6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chemeClr val="accent1">
                      <a:lumMod val="40000"/>
                      <a:lumOff val="60000"/>
                    </a:schemeClr>
                  </a:solidFill>
                </a:rPr>
                <a:t>Your Name</a:t>
              </a:r>
            </a:p>
          </p:txBody>
        </p:sp>
      </p:grpSp>
      <p:sp>
        <p:nvSpPr>
          <p:cNvPr id="15" name="TextBox 14"/>
          <p:cNvSpPr txBox="1"/>
          <p:nvPr/>
        </p:nvSpPr>
        <p:spPr>
          <a:xfrm>
            <a:off x="7878551" y="2121561"/>
            <a:ext cx="1107583" cy="1200329"/>
          </a:xfrm>
          <a:prstGeom prst="rect">
            <a:avLst/>
          </a:prstGeom>
          <a:noFill/>
        </p:spPr>
        <p:txBody>
          <a:bodyPr wrap="square" rtlCol="0">
            <a:spAutoFit/>
          </a:bodyPr>
          <a:lstStyle/>
          <a:p>
            <a:r>
              <a:rPr lang="en-US" sz="1200" dirty="0">
                <a:solidFill>
                  <a:srgbClr val="C00000"/>
                </a:solidFill>
              </a:rPr>
              <a:t>Is your </a:t>
            </a:r>
            <a:r>
              <a:rPr lang="en-US" sz="1200" b="1" dirty="0">
                <a:solidFill>
                  <a:srgbClr val="C00000"/>
                </a:solidFill>
              </a:rPr>
              <a:t>graduation quarter </a:t>
            </a:r>
            <a:r>
              <a:rPr lang="en-US" sz="1200" dirty="0">
                <a:solidFill>
                  <a:srgbClr val="C00000"/>
                </a:solidFill>
              </a:rPr>
              <a:t>correct? If not, contact your ed tech. </a:t>
            </a:r>
          </a:p>
        </p:txBody>
      </p:sp>
      <p:sp>
        <p:nvSpPr>
          <p:cNvPr id="19" name="Curved Right Arrow 18"/>
          <p:cNvSpPr/>
          <p:nvPr/>
        </p:nvSpPr>
        <p:spPr>
          <a:xfrm>
            <a:off x="177800" y="825500"/>
            <a:ext cx="558800" cy="17780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3" name="Picture 22"/>
          <p:cNvPicPr>
            <a:picLocks noChangeAspect="1"/>
          </p:cNvPicPr>
          <p:nvPr/>
        </p:nvPicPr>
        <p:blipFill>
          <a:blip r:embed="rId5"/>
          <a:stretch>
            <a:fillRect/>
          </a:stretch>
        </p:blipFill>
        <p:spPr>
          <a:xfrm>
            <a:off x="884865" y="2582235"/>
            <a:ext cx="755331" cy="720356"/>
          </a:xfrm>
          <a:prstGeom prst="rect">
            <a:avLst/>
          </a:prstGeom>
        </p:spPr>
      </p:pic>
      <p:sp>
        <p:nvSpPr>
          <p:cNvPr id="20" name="Rounded Rectangle 19"/>
          <p:cNvSpPr/>
          <p:nvPr/>
        </p:nvSpPr>
        <p:spPr>
          <a:xfrm>
            <a:off x="762001" y="2394565"/>
            <a:ext cx="2351272" cy="15566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p:cNvCxnSpPr>
            <a:cxnSpLocks/>
          </p:cNvCxnSpPr>
          <p:nvPr/>
        </p:nvCxnSpPr>
        <p:spPr>
          <a:xfrm flipH="1">
            <a:off x="6181859" y="2660811"/>
            <a:ext cx="1677275" cy="5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326043" y="2417715"/>
            <a:ext cx="842937" cy="40312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Arrow Connector 44"/>
          <p:cNvCxnSpPr>
            <a:cxnSpLocks/>
          </p:cNvCxnSpPr>
          <p:nvPr/>
        </p:nvCxnSpPr>
        <p:spPr>
          <a:xfrm flipH="1">
            <a:off x="5660571" y="1364343"/>
            <a:ext cx="2097315" cy="661691"/>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90D8D66-659B-C847-A9A4-B3B5D1727A9E}"/>
              </a:ext>
            </a:extLst>
          </p:cNvPr>
          <p:cNvSpPr txBox="1"/>
          <p:nvPr/>
        </p:nvSpPr>
        <p:spPr>
          <a:xfrm>
            <a:off x="8711399" y="6226628"/>
            <a:ext cx="301686" cy="369332"/>
          </a:xfrm>
          <a:prstGeom prst="rect">
            <a:avLst/>
          </a:prstGeom>
          <a:noFill/>
        </p:spPr>
        <p:txBody>
          <a:bodyPr wrap="none" rtlCol="0">
            <a:spAutoFit/>
          </a:bodyPr>
          <a:lstStyle/>
          <a:p>
            <a:fld id="{20C249FE-5FB1-E94A-89A1-29FDAB42D160}"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1939766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107721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br>
              <a:rPr lang="en-US" b="1" dirty="0">
                <a:solidFill>
                  <a:schemeClr val="bg1"/>
                </a:solidFill>
              </a:rPr>
            </a:br>
            <a:r>
              <a:rPr lang="en-US" b="1" dirty="0">
                <a:solidFill>
                  <a:srgbClr val="C00000"/>
                </a:solidFill>
              </a:rPr>
              <a:t>SECURITY AND COMPLIANCE, continued</a:t>
            </a:r>
            <a:r>
              <a:rPr lang="en-US" b="1" dirty="0">
                <a:solidFill>
                  <a:schemeClr val="bg1"/>
                </a:solidFill>
              </a:rPr>
              <a:t>:</a:t>
            </a:r>
          </a:p>
          <a:p>
            <a:pPr lvl="0">
              <a:spcAft>
                <a:spcPts val="1200"/>
              </a:spcAft>
            </a:pPr>
            <a:r>
              <a:rPr lang="en-US" b="1" dirty="0">
                <a:solidFill>
                  <a:srgbClr val="C00000"/>
                </a:solidFill>
              </a:rPr>
              <a:t>2a.  Compliance Tasks (by Student)</a:t>
            </a:r>
            <a:endParaRPr lang="en-US" sz="1000" dirty="0">
              <a:solidFill>
                <a:schemeClr val="bg1"/>
              </a:solidFill>
            </a:endParaRPr>
          </a:p>
        </p:txBody>
      </p:sp>
      <p:sp>
        <p:nvSpPr>
          <p:cNvPr id="5" name="TextBox 4"/>
          <p:cNvSpPr txBox="1"/>
          <p:nvPr/>
        </p:nvSpPr>
        <p:spPr>
          <a:xfrm>
            <a:off x="241545" y="1899906"/>
            <a:ext cx="3691358" cy="4508927"/>
          </a:xfrm>
          <a:prstGeom prst="rect">
            <a:avLst/>
          </a:prstGeom>
          <a:noFill/>
        </p:spPr>
        <p:txBody>
          <a:bodyPr wrap="square" rtlCol="0">
            <a:spAutoFit/>
          </a:bodyPr>
          <a:lstStyle/>
          <a:p>
            <a:pPr lvl="0">
              <a:spcAft>
                <a:spcPts val="1200"/>
              </a:spcAft>
            </a:pPr>
            <a:r>
              <a:rPr lang="en-US" sz="1200" dirty="0">
                <a:solidFill>
                  <a:schemeClr val="bg1"/>
                </a:solidFill>
              </a:rPr>
              <a:t>Check those that apply, if any. Most students will check “</a:t>
            </a:r>
            <a:r>
              <a:rPr lang="en-US" sz="1200" b="1" dirty="0">
                <a:solidFill>
                  <a:schemeClr val="accent1"/>
                </a:solidFill>
              </a:rPr>
              <a:t>None of the items in this section apply</a:t>
            </a:r>
            <a:r>
              <a:rPr lang="en-US" sz="1200" b="1" dirty="0">
                <a:solidFill>
                  <a:srgbClr val="002060"/>
                </a:solidFill>
              </a:rPr>
              <a:t>.</a:t>
            </a:r>
            <a:r>
              <a:rPr lang="en-US" sz="1200" dirty="0">
                <a:solidFill>
                  <a:schemeClr val="bg1"/>
                </a:solidFill>
              </a:rPr>
              <a:t>” </a:t>
            </a:r>
          </a:p>
          <a:p>
            <a:pPr lvl="0">
              <a:spcAft>
                <a:spcPts val="1200"/>
              </a:spcAft>
            </a:pPr>
            <a:r>
              <a:rPr lang="en-US" sz="1200" b="1" dirty="0">
                <a:solidFill>
                  <a:srgbClr val="C00000"/>
                </a:solidFill>
              </a:rPr>
              <a:t>NOTE</a:t>
            </a:r>
            <a:r>
              <a:rPr lang="en-US" sz="1200" dirty="0">
                <a:solidFill>
                  <a:schemeClr val="bg1"/>
                </a:solidFill>
              </a:rPr>
              <a:t>: All students </a:t>
            </a:r>
            <a:r>
              <a:rPr lang="en-US" sz="1200" u="sng" dirty="0">
                <a:solidFill>
                  <a:schemeClr val="bg1"/>
                </a:solidFill>
              </a:rPr>
              <a:t>must</a:t>
            </a:r>
            <a:r>
              <a:rPr lang="en-US" sz="1200" dirty="0">
                <a:solidFill>
                  <a:schemeClr val="bg1"/>
                </a:solidFill>
              </a:rPr>
              <a:t> complete the </a:t>
            </a:r>
            <a:r>
              <a:rPr lang="en-US" sz="1200" b="1" dirty="0">
                <a:solidFill>
                  <a:schemeClr val="accent1"/>
                </a:solidFill>
              </a:rPr>
              <a:t>Human Research Protection Program</a:t>
            </a:r>
            <a:r>
              <a:rPr lang="en-US" sz="1200" dirty="0">
                <a:solidFill>
                  <a:schemeClr val="bg1"/>
                </a:solidFill>
              </a:rPr>
              <a:t> questions, answering </a:t>
            </a:r>
            <a:r>
              <a:rPr lang="en-US" sz="1200" b="1" dirty="0">
                <a:solidFill>
                  <a:schemeClr val="bg1"/>
                </a:solidFill>
              </a:rPr>
              <a:t>Yes</a:t>
            </a:r>
            <a:r>
              <a:rPr lang="en-US" sz="1200" dirty="0">
                <a:solidFill>
                  <a:schemeClr val="bg1"/>
                </a:solidFill>
              </a:rPr>
              <a:t> or </a:t>
            </a:r>
            <a:r>
              <a:rPr lang="en-US" sz="1200" b="1" dirty="0">
                <a:solidFill>
                  <a:schemeClr val="bg1"/>
                </a:solidFill>
              </a:rPr>
              <a:t>No</a:t>
            </a:r>
            <a:r>
              <a:rPr lang="en-US" sz="1200" dirty="0">
                <a:solidFill>
                  <a:schemeClr val="bg1"/>
                </a:solidFill>
              </a:rPr>
              <a:t> for each item.</a:t>
            </a:r>
          </a:p>
          <a:p>
            <a:pPr marL="274320" lvl="0">
              <a:spcAft>
                <a:spcPts val="1200"/>
              </a:spcAft>
            </a:pPr>
            <a:br>
              <a:rPr lang="en-US" sz="500" dirty="0">
                <a:solidFill>
                  <a:schemeClr val="bg1"/>
                </a:solidFill>
              </a:rPr>
            </a:br>
            <a:r>
              <a:rPr lang="en-US" sz="1200" dirty="0">
                <a:solidFill>
                  <a:schemeClr val="bg1"/>
                </a:solidFill>
              </a:rPr>
              <a:t>—If “</a:t>
            </a:r>
            <a:r>
              <a:rPr lang="en-US" sz="1200" b="1" dirty="0">
                <a:solidFill>
                  <a:schemeClr val="bg1"/>
                </a:solidFill>
              </a:rPr>
              <a:t>No</a:t>
            </a:r>
            <a:r>
              <a:rPr lang="en-US" sz="1200" dirty="0">
                <a:solidFill>
                  <a:schemeClr val="bg1"/>
                </a:solidFill>
              </a:rPr>
              <a:t>” is selected for all items in HRPP, then “</a:t>
            </a:r>
            <a:r>
              <a:rPr lang="en-US" sz="1200" b="1" dirty="0">
                <a:solidFill>
                  <a:schemeClr val="accent1"/>
                </a:solidFill>
              </a:rPr>
              <a:t>None of the items in this section </a:t>
            </a:r>
            <a:r>
              <a:rPr lang="en-US" sz="1200" dirty="0">
                <a:solidFill>
                  <a:schemeClr val="accent1"/>
                </a:solidFill>
              </a:rPr>
              <a:t>apply</a:t>
            </a:r>
            <a:r>
              <a:rPr lang="en-US" sz="1200" dirty="0">
                <a:solidFill>
                  <a:schemeClr val="bg1"/>
                </a:solidFill>
              </a:rPr>
              <a:t>” above is allowed. </a:t>
            </a:r>
            <a:br>
              <a:rPr lang="en-US" sz="1200" dirty="0">
                <a:solidFill>
                  <a:schemeClr val="bg1"/>
                </a:solidFill>
              </a:rPr>
            </a:br>
            <a:br>
              <a:rPr lang="en-US" sz="1200" dirty="0">
                <a:solidFill>
                  <a:schemeClr val="bg1"/>
                </a:solidFill>
              </a:rPr>
            </a:br>
            <a:r>
              <a:rPr lang="en-US" sz="1200" dirty="0">
                <a:solidFill>
                  <a:schemeClr val="bg1"/>
                </a:solidFill>
              </a:rPr>
              <a:t>—If “</a:t>
            </a:r>
            <a:r>
              <a:rPr lang="en-US" sz="1200" b="1" dirty="0">
                <a:solidFill>
                  <a:schemeClr val="bg1"/>
                </a:solidFill>
              </a:rPr>
              <a:t>Yes</a:t>
            </a:r>
            <a:r>
              <a:rPr lang="en-US" sz="1200" dirty="0">
                <a:solidFill>
                  <a:schemeClr val="bg1"/>
                </a:solidFill>
              </a:rPr>
              <a:t>” is selected for any items in HRPP, then “</a:t>
            </a:r>
            <a:r>
              <a:rPr lang="en-US" sz="1200" b="1" dirty="0">
                <a:solidFill>
                  <a:schemeClr val="accent1"/>
                </a:solidFill>
              </a:rPr>
              <a:t>Human Subjects protocol review by IRB</a:t>
            </a:r>
            <a:r>
              <a:rPr lang="en-US" sz="1200" dirty="0">
                <a:solidFill>
                  <a:schemeClr val="bg1"/>
                </a:solidFill>
              </a:rPr>
              <a:t>” auto-checks above. </a:t>
            </a:r>
            <a:r>
              <a:rPr lang="en-US" sz="1200" i="1" dirty="0">
                <a:solidFill>
                  <a:schemeClr val="bg1"/>
                </a:solidFill>
              </a:rPr>
              <a:t>Your IRB review and/or protocol number will need to be entered later.</a:t>
            </a:r>
            <a:br>
              <a:rPr lang="en-US" sz="1200" i="1" dirty="0">
                <a:solidFill>
                  <a:schemeClr val="bg1"/>
                </a:solidFill>
              </a:rPr>
            </a:br>
            <a:endParaRPr lang="en-US" sz="1200" i="1" dirty="0">
              <a:solidFill>
                <a:schemeClr val="bg1"/>
              </a:solidFill>
            </a:endParaRPr>
          </a:p>
          <a:p>
            <a:pPr>
              <a:spcAft>
                <a:spcPts val="1200"/>
              </a:spcAft>
            </a:pPr>
            <a:r>
              <a:rPr lang="en-US" sz="1200" b="1" dirty="0">
                <a:solidFill>
                  <a:srgbClr val="C00000"/>
                </a:solidFill>
              </a:rPr>
              <a:t>TRACKING</a:t>
            </a:r>
            <a:r>
              <a:rPr lang="en-US" sz="1200" dirty="0">
                <a:solidFill>
                  <a:schemeClr val="bg1"/>
                </a:solidFill>
              </a:rPr>
              <a:t>: Students can then use the </a:t>
            </a:r>
            <a:r>
              <a:rPr lang="en-US" sz="1200" b="1" u="sng" dirty="0">
                <a:solidFill>
                  <a:schemeClr val="bg1"/>
                </a:solidFill>
              </a:rPr>
              <a:t>Request Submitted</a:t>
            </a:r>
            <a:r>
              <a:rPr lang="en-US" sz="1200" b="1" dirty="0">
                <a:solidFill>
                  <a:schemeClr val="bg1"/>
                </a:solidFill>
              </a:rPr>
              <a:t> </a:t>
            </a:r>
            <a:r>
              <a:rPr lang="en-US" sz="1200" dirty="0">
                <a:solidFill>
                  <a:schemeClr val="bg1"/>
                </a:solidFill>
              </a:rPr>
              <a:t>and </a:t>
            </a:r>
            <a:r>
              <a:rPr lang="en-US" sz="1200" b="1" dirty="0">
                <a:solidFill>
                  <a:schemeClr val="bg1"/>
                </a:solidFill>
              </a:rPr>
              <a:t>Approval Received/Completed </a:t>
            </a:r>
            <a:r>
              <a:rPr lang="en-US" sz="1200" dirty="0">
                <a:solidFill>
                  <a:schemeClr val="bg1"/>
                </a:solidFill>
              </a:rPr>
              <a:t>columns to keep track of compliance tasks in one place. </a:t>
            </a:r>
            <a:br>
              <a:rPr lang="en-US" sz="1200" dirty="0">
                <a:solidFill>
                  <a:schemeClr val="bg1"/>
                </a:solidFill>
              </a:rPr>
            </a:br>
            <a:br>
              <a:rPr lang="en-US" sz="1200" dirty="0">
                <a:solidFill>
                  <a:schemeClr val="bg1"/>
                </a:solidFill>
              </a:rPr>
            </a:br>
            <a:r>
              <a:rPr lang="en-US" sz="1200" dirty="0">
                <a:solidFill>
                  <a:schemeClr val="bg1"/>
                </a:solidFill>
              </a:rPr>
              <a:t>Dates </a:t>
            </a:r>
            <a:r>
              <a:rPr lang="en-US" sz="1200" dirty="0" err="1">
                <a:solidFill>
                  <a:schemeClr val="bg1"/>
                </a:solidFill>
              </a:rPr>
              <a:t>dates</a:t>
            </a:r>
            <a:r>
              <a:rPr lang="en-US" sz="1200" dirty="0">
                <a:solidFill>
                  <a:schemeClr val="bg1"/>
                </a:solidFill>
              </a:rPr>
              <a:t> do </a:t>
            </a:r>
            <a:r>
              <a:rPr lang="en-US" sz="1200" u="sng" dirty="0">
                <a:solidFill>
                  <a:schemeClr val="bg1"/>
                </a:solidFill>
              </a:rPr>
              <a:t>NOT</a:t>
            </a:r>
            <a:r>
              <a:rPr lang="en-US" sz="1200" dirty="0">
                <a:solidFill>
                  <a:schemeClr val="bg1"/>
                </a:solidFill>
              </a:rPr>
              <a:t> need to be entered for your thesis to be approved by your department or to be accepted by TPO. </a:t>
            </a:r>
          </a:p>
        </p:txBody>
      </p:sp>
      <p:sp>
        <p:nvSpPr>
          <p:cNvPr id="9" name="Rounded Rectangle 8"/>
          <p:cNvSpPr/>
          <p:nvPr/>
        </p:nvSpPr>
        <p:spPr>
          <a:xfrm>
            <a:off x="8487335" y="-637615"/>
            <a:ext cx="323290" cy="1809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267199" y="4008866"/>
            <a:ext cx="4405314" cy="7917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403"/>
          <a:stretch/>
        </p:blipFill>
        <p:spPr>
          <a:xfrm>
            <a:off x="4200524" y="528638"/>
            <a:ext cx="4797621" cy="6043612"/>
          </a:xfrm>
          <a:prstGeom prst="rect">
            <a:avLst/>
          </a:prstGeom>
          <a:effectLst>
            <a:outerShdw blurRad="50800" dist="38100" dir="2700000" algn="tl" rotWithShape="0">
              <a:prstClr val="black">
                <a:alpha val="40000"/>
              </a:prstClr>
            </a:outerShdw>
          </a:effectLst>
        </p:spPr>
      </p:pic>
      <p:sp>
        <p:nvSpPr>
          <p:cNvPr id="10" name="Rounded Rectangle 9"/>
          <p:cNvSpPr/>
          <p:nvPr/>
        </p:nvSpPr>
        <p:spPr>
          <a:xfrm>
            <a:off x="4219574" y="1303767"/>
            <a:ext cx="1938339" cy="2535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4214812" y="3970766"/>
            <a:ext cx="2343151" cy="2726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4271963" y="4437490"/>
            <a:ext cx="742951" cy="17489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267200" y="6257925"/>
            <a:ext cx="1104901" cy="2143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DDDE0C26-9D33-2D49-8976-A0B5BAC2768F}"/>
              </a:ext>
            </a:extLst>
          </p:cNvPr>
          <p:cNvSpPr/>
          <p:nvPr/>
        </p:nvSpPr>
        <p:spPr>
          <a:xfrm>
            <a:off x="3081528" y="6108192"/>
            <a:ext cx="1069848" cy="457200"/>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a:t>
            </a:r>
          </a:p>
        </p:txBody>
      </p:sp>
      <p:sp>
        <p:nvSpPr>
          <p:cNvPr id="15" name="TextBox 14">
            <a:extLst>
              <a:ext uri="{FF2B5EF4-FFF2-40B4-BE49-F238E27FC236}">
                <a16:creationId xmlns:a16="http://schemas.microsoft.com/office/drawing/2014/main" id="{1A9C119F-26C1-F340-A987-094AF778E1BD}"/>
              </a:ext>
            </a:extLst>
          </p:cNvPr>
          <p:cNvSpPr txBox="1"/>
          <p:nvPr/>
        </p:nvSpPr>
        <p:spPr>
          <a:xfrm>
            <a:off x="8711399" y="6248400"/>
            <a:ext cx="418704" cy="369332"/>
          </a:xfrm>
          <a:prstGeom prst="rect">
            <a:avLst/>
          </a:prstGeom>
          <a:noFill/>
        </p:spPr>
        <p:txBody>
          <a:bodyPr wrap="none" rtlCol="0">
            <a:spAutoFit/>
          </a:bodyPr>
          <a:lstStyle/>
          <a:p>
            <a:r>
              <a:rPr lang="en-US" dirty="0">
                <a:solidFill>
                  <a:schemeClr val="bg1"/>
                </a:solidFill>
              </a:rPr>
              <a:t>30</a:t>
            </a:r>
          </a:p>
        </p:txBody>
      </p:sp>
      <p:sp>
        <p:nvSpPr>
          <p:cNvPr id="18" name="Rounded Rectangle 17"/>
          <p:cNvSpPr/>
          <p:nvPr/>
        </p:nvSpPr>
        <p:spPr>
          <a:xfrm rot="5400000">
            <a:off x="3069409" y="2502740"/>
            <a:ext cx="2683207" cy="1674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Brace 15"/>
          <p:cNvSpPr/>
          <p:nvPr/>
        </p:nvSpPr>
        <p:spPr>
          <a:xfrm>
            <a:off x="3773510" y="1429556"/>
            <a:ext cx="412124" cy="2446985"/>
          </a:xfrm>
          <a:prstGeom prst="leftBrace">
            <a:avLst>
              <a:gd name="adj1" fmla="val 8333"/>
              <a:gd name="adj2" fmla="val 250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6748530" y="1236371"/>
            <a:ext cx="2157963" cy="253916"/>
          </a:xfrm>
          <a:prstGeom prst="rect">
            <a:avLst/>
          </a:prstGeom>
          <a:noFill/>
        </p:spPr>
        <p:txBody>
          <a:bodyPr wrap="none" rtlCol="0">
            <a:spAutoFit/>
          </a:bodyPr>
          <a:lstStyle/>
          <a:p>
            <a:r>
              <a:rPr lang="en-US" sz="1050" b="1" dirty="0">
                <a:solidFill>
                  <a:srgbClr val="C00000"/>
                </a:solidFill>
              </a:rPr>
              <a:t>TRACKING </a:t>
            </a:r>
            <a:r>
              <a:rPr lang="en-US" sz="1050" b="1">
                <a:solidFill>
                  <a:srgbClr val="C00000"/>
                </a:solidFill>
              </a:rPr>
              <a:t>(optional except for IRB)</a:t>
            </a:r>
            <a:endParaRPr lang="en-US" sz="1050" dirty="0"/>
          </a:p>
        </p:txBody>
      </p:sp>
      <p:sp>
        <p:nvSpPr>
          <p:cNvPr id="20" name="Left Brace 19"/>
          <p:cNvSpPr/>
          <p:nvPr/>
        </p:nvSpPr>
        <p:spPr>
          <a:xfrm rot="16200000">
            <a:off x="7597463" y="348800"/>
            <a:ext cx="386368" cy="2213022"/>
          </a:xfrm>
          <a:prstGeom prst="leftBrace">
            <a:avLst>
              <a:gd name="adj1" fmla="val 8333"/>
              <a:gd name="adj2" fmla="val 5079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62356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107721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SECURITY AND COMPLIANCE, continued</a:t>
            </a:r>
            <a:r>
              <a:rPr lang="en-US" b="1" dirty="0">
                <a:solidFill>
                  <a:schemeClr val="bg1"/>
                </a:solidFill>
              </a:rPr>
              <a:t>:</a:t>
            </a:r>
          </a:p>
          <a:p>
            <a:pPr lvl="0">
              <a:spcAft>
                <a:spcPts val="1200"/>
              </a:spcAft>
            </a:pPr>
            <a:r>
              <a:rPr lang="en-US" b="1" dirty="0">
                <a:solidFill>
                  <a:srgbClr val="C00000"/>
                </a:solidFill>
              </a:rPr>
              <a:t>     </a:t>
            </a:r>
            <a:br>
              <a:rPr lang="en-US" b="1" dirty="0">
                <a:solidFill>
                  <a:srgbClr val="C00000"/>
                </a:solidFill>
              </a:rPr>
            </a:br>
            <a:r>
              <a:rPr lang="en-US" b="1" dirty="0">
                <a:solidFill>
                  <a:srgbClr val="C00000"/>
                </a:solidFill>
              </a:rPr>
              <a:t>     2b. Compliance Tasks (by Advisor)</a:t>
            </a:r>
            <a:endParaRPr lang="en-US" sz="1000" dirty="0">
              <a:solidFill>
                <a:schemeClr val="bg1"/>
              </a:solidFill>
            </a:endParaRPr>
          </a:p>
        </p:txBody>
      </p:sp>
      <p:sp>
        <p:nvSpPr>
          <p:cNvPr id="5" name="TextBox 4"/>
          <p:cNvSpPr txBox="1"/>
          <p:nvPr/>
        </p:nvSpPr>
        <p:spPr>
          <a:xfrm>
            <a:off x="467711" y="2886354"/>
            <a:ext cx="3097121" cy="2800767"/>
          </a:xfrm>
          <a:prstGeom prst="rect">
            <a:avLst/>
          </a:prstGeom>
          <a:noFill/>
        </p:spPr>
        <p:txBody>
          <a:bodyPr wrap="square" rtlCol="0">
            <a:spAutoFit/>
          </a:bodyPr>
          <a:lstStyle/>
          <a:p>
            <a:pPr lvl="0">
              <a:spcAft>
                <a:spcPts val="1200"/>
              </a:spcAft>
            </a:pPr>
            <a:r>
              <a:rPr lang="en-US" sz="1200" dirty="0">
                <a:solidFill>
                  <a:schemeClr val="bg1"/>
                </a:solidFill>
              </a:rPr>
              <a:t>Check those that apply, if any. Most advisors (or students for them) will check “</a:t>
            </a:r>
            <a:r>
              <a:rPr lang="en-US" sz="1200" b="1" dirty="0">
                <a:solidFill>
                  <a:schemeClr val="accent1"/>
                </a:solidFill>
              </a:rPr>
              <a:t>None of the items listed here apply</a:t>
            </a:r>
            <a:r>
              <a:rPr lang="en-US" sz="1200" b="1" dirty="0">
                <a:solidFill>
                  <a:srgbClr val="002060"/>
                </a:solidFill>
              </a:rPr>
              <a:t>.</a:t>
            </a:r>
            <a:r>
              <a:rPr lang="en-US" sz="1200" dirty="0">
                <a:solidFill>
                  <a:schemeClr val="bg1"/>
                </a:solidFill>
              </a:rPr>
              <a:t>”</a:t>
            </a:r>
          </a:p>
          <a:p>
            <a:pPr lvl="0">
              <a:spcAft>
                <a:spcPts val="1200"/>
              </a:spcAft>
            </a:pPr>
            <a:endParaRPr lang="en-US" sz="1200" dirty="0">
              <a:solidFill>
                <a:schemeClr val="bg1"/>
              </a:solidFill>
            </a:endParaRPr>
          </a:p>
          <a:p>
            <a:pPr>
              <a:spcAft>
                <a:spcPts val="1200"/>
              </a:spcAft>
            </a:pPr>
            <a:r>
              <a:rPr lang="en-US" sz="1200" b="1" dirty="0">
                <a:solidFill>
                  <a:srgbClr val="FF0000"/>
                </a:solidFill>
              </a:rPr>
              <a:t>TRACKING</a:t>
            </a:r>
            <a:r>
              <a:rPr lang="en-US" sz="1200" dirty="0">
                <a:solidFill>
                  <a:schemeClr val="bg1"/>
                </a:solidFill>
              </a:rPr>
              <a:t>: If an item is checked, then the advisor (or student) can opt to use the </a:t>
            </a:r>
            <a:r>
              <a:rPr lang="en-US" sz="1200" b="1" dirty="0">
                <a:solidFill>
                  <a:schemeClr val="bg1"/>
                </a:solidFill>
              </a:rPr>
              <a:t>Request Submitted </a:t>
            </a:r>
            <a:r>
              <a:rPr lang="en-US" sz="1200" dirty="0">
                <a:solidFill>
                  <a:schemeClr val="bg1"/>
                </a:solidFill>
              </a:rPr>
              <a:t>and </a:t>
            </a:r>
            <a:r>
              <a:rPr lang="en-US" sz="1200" b="1" dirty="0">
                <a:solidFill>
                  <a:schemeClr val="bg1"/>
                </a:solidFill>
              </a:rPr>
              <a:t>Approval Received/Completed</a:t>
            </a:r>
            <a:r>
              <a:rPr lang="en-US" sz="1200" dirty="0">
                <a:solidFill>
                  <a:schemeClr val="bg1"/>
                </a:solidFill>
              </a:rPr>
              <a:t> columns to keep track of compliance tasks in one place. </a:t>
            </a:r>
            <a:br>
              <a:rPr lang="en-US" sz="1200" dirty="0">
                <a:solidFill>
                  <a:schemeClr val="bg1"/>
                </a:solidFill>
              </a:rPr>
            </a:br>
            <a:br>
              <a:rPr lang="en-US" sz="1200" dirty="0">
                <a:solidFill>
                  <a:schemeClr val="bg1"/>
                </a:solidFill>
              </a:rPr>
            </a:br>
            <a:r>
              <a:rPr lang="en-US" sz="1200" dirty="0">
                <a:solidFill>
                  <a:schemeClr val="bg1"/>
                </a:solidFill>
              </a:rPr>
              <a:t>These dates do NOT need to be entered to have the thesis approved by the department or accepted by TPO. </a:t>
            </a:r>
          </a:p>
        </p:txBody>
      </p:sp>
      <p:sp>
        <p:nvSpPr>
          <p:cNvPr id="9" name="Rounded Rectangle 8"/>
          <p:cNvSpPr/>
          <p:nvPr/>
        </p:nvSpPr>
        <p:spPr>
          <a:xfrm>
            <a:off x="4101072" y="2348473"/>
            <a:ext cx="323290" cy="1809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267199" y="4008866"/>
            <a:ext cx="4405314" cy="7917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961"/>
          <a:stretch/>
        </p:blipFill>
        <p:spPr>
          <a:xfrm>
            <a:off x="3903098" y="1825624"/>
            <a:ext cx="4905375" cy="4265613"/>
          </a:xfrm>
          <a:prstGeom prst="rect">
            <a:avLst/>
          </a:prstGeom>
          <a:effectLst>
            <a:outerShdw blurRad="50800" dist="38100" dir="2700000" algn="tl" rotWithShape="0">
              <a:prstClr val="black">
                <a:alpha val="40000"/>
              </a:prstClr>
            </a:outerShdw>
          </a:effectLst>
        </p:spPr>
      </p:pic>
      <p:sp>
        <p:nvSpPr>
          <p:cNvPr id="11" name="Rounded Rectangle 10"/>
          <p:cNvSpPr/>
          <p:nvPr/>
        </p:nvSpPr>
        <p:spPr>
          <a:xfrm>
            <a:off x="3945961" y="2861103"/>
            <a:ext cx="2028825" cy="2869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7F88167C-018C-8343-A15C-E6A631CAFF83}"/>
              </a:ext>
            </a:extLst>
          </p:cNvPr>
          <p:cNvSpPr/>
          <p:nvPr/>
        </p:nvSpPr>
        <p:spPr>
          <a:xfrm>
            <a:off x="4031226" y="5628661"/>
            <a:ext cx="1327355" cy="2805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C2358501-4C35-864C-A85E-1D4268D857D3}"/>
              </a:ext>
            </a:extLst>
          </p:cNvPr>
          <p:cNvSpPr/>
          <p:nvPr/>
        </p:nvSpPr>
        <p:spPr>
          <a:xfrm>
            <a:off x="2779776" y="5568696"/>
            <a:ext cx="1069848" cy="457200"/>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a:t>
            </a:r>
          </a:p>
        </p:txBody>
      </p:sp>
      <p:sp>
        <p:nvSpPr>
          <p:cNvPr id="12" name="TextBox 11">
            <a:extLst>
              <a:ext uri="{FF2B5EF4-FFF2-40B4-BE49-F238E27FC236}">
                <a16:creationId xmlns:a16="http://schemas.microsoft.com/office/drawing/2014/main" id="{FF0DA3EB-676A-DE4D-BBA5-D83CB1261402}"/>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31</a:t>
            </a:r>
          </a:p>
        </p:txBody>
      </p:sp>
      <p:sp>
        <p:nvSpPr>
          <p:cNvPr id="13" name="Rounded Rectangle 12"/>
          <p:cNvSpPr/>
          <p:nvPr/>
        </p:nvSpPr>
        <p:spPr>
          <a:xfrm rot="5400000">
            <a:off x="2786074" y="4086843"/>
            <a:ext cx="2683207" cy="1674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 Brace 13"/>
          <p:cNvSpPr/>
          <p:nvPr/>
        </p:nvSpPr>
        <p:spPr>
          <a:xfrm>
            <a:off x="3490175" y="3013659"/>
            <a:ext cx="412124" cy="2446985"/>
          </a:xfrm>
          <a:prstGeom prst="leftBrace">
            <a:avLst>
              <a:gd name="adj1" fmla="val 8333"/>
              <a:gd name="adj2" fmla="val 1192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6658378" y="2756080"/>
            <a:ext cx="1375698" cy="253916"/>
          </a:xfrm>
          <a:prstGeom prst="rect">
            <a:avLst/>
          </a:prstGeom>
          <a:noFill/>
        </p:spPr>
        <p:txBody>
          <a:bodyPr wrap="none" rtlCol="0">
            <a:spAutoFit/>
          </a:bodyPr>
          <a:lstStyle/>
          <a:p>
            <a:r>
              <a:rPr lang="en-US" sz="1050" b="1" dirty="0">
                <a:solidFill>
                  <a:srgbClr val="C00000"/>
                </a:solidFill>
              </a:rPr>
              <a:t>TRACKING </a:t>
            </a:r>
            <a:r>
              <a:rPr lang="en-US" sz="1050" b="1">
                <a:solidFill>
                  <a:srgbClr val="C00000"/>
                </a:solidFill>
              </a:rPr>
              <a:t>(optional)</a:t>
            </a:r>
            <a:endParaRPr lang="en-US" sz="1050" dirty="0"/>
          </a:p>
        </p:txBody>
      </p:sp>
      <p:sp>
        <p:nvSpPr>
          <p:cNvPr id="16" name="Left Brace 15"/>
          <p:cNvSpPr/>
          <p:nvPr/>
        </p:nvSpPr>
        <p:spPr>
          <a:xfrm rot="16200000">
            <a:off x="7114505" y="1733281"/>
            <a:ext cx="476519" cy="2522116"/>
          </a:xfrm>
          <a:prstGeom prst="leftBrace">
            <a:avLst>
              <a:gd name="adj1" fmla="val 8333"/>
              <a:gd name="adj2" fmla="val 5079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139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Rounded Rectangle 1">
            <a:extLst>
              <a:ext uri="{FF2B5EF4-FFF2-40B4-BE49-F238E27FC236}">
                <a16:creationId xmlns:a16="http://schemas.microsoft.com/office/drawing/2014/main" id="{D55838A8-6674-E942-B2EA-9BF3FE66F130}"/>
              </a:ext>
            </a:extLst>
          </p:cNvPr>
          <p:cNvSpPr/>
          <p:nvPr/>
        </p:nvSpPr>
        <p:spPr>
          <a:xfrm>
            <a:off x="1536192" y="1092926"/>
            <a:ext cx="6080760" cy="4226049"/>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You’re now ready for </a:t>
            </a:r>
            <a:br>
              <a:rPr lang="en-US" sz="3200" dirty="0"/>
            </a:br>
            <a:r>
              <a:rPr lang="en-US" sz="3200" b="1" dirty="0">
                <a:solidFill>
                  <a:schemeClr val="accent4"/>
                </a:solidFill>
              </a:rPr>
              <a:t>Thesis Proposal Form (TPF) </a:t>
            </a:r>
            <a:r>
              <a:rPr lang="en-US" sz="3200" dirty="0"/>
              <a:t>approval routing!</a:t>
            </a:r>
          </a:p>
          <a:p>
            <a:pPr algn="ctr"/>
            <a:endParaRPr lang="en-US" sz="320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32</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Tree>
    <p:extLst>
      <p:ext uri="{BB962C8B-B14F-4D97-AF65-F5344CB8AC3E}">
        <p14:creationId xmlns:p14="http://schemas.microsoft.com/office/powerpoint/2010/main" val="3343823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33</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30713"/>
            <a:ext cx="8920354" cy="1877437"/>
          </a:xfrm>
          <a:prstGeom prst="rect">
            <a:avLst/>
          </a:prstGeom>
          <a:noFill/>
        </p:spPr>
        <p:txBody>
          <a:bodyPr wrap="square" rtlCol="0">
            <a:spAutoFit/>
          </a:bodyPr>
          <a:lstStyle/>
          <a:p>
            <a:pPr lvl="0">
              <a:spcAft>
                <a:spcPts val="1200"/>
              </a:spcAft>
            </a:pPr>
            <a:r>
              <a:rPr lang="en-US" b="1" dirty="0">
                <a:solidFill>
                  <a:schemeClr val="bg1"/>
                </a:solidFill>
              </a:rPr>
              <a:t>When your advisors say they are ready to sign off on your Thesis Proposal: </a:t>
            </a:r>
          </a:p>
          <a:p>
            <a:pPr lvl="0">
              <a:spcAft>
                <a:spcPts val="1200"/>
              </a:spcAft>
            </a:pPr>
            <a:r>
              <a:rPr lang="en-US" b="1" dirty="0">
                <a:solidFill>
                  <a:srgbClr val="C00000"/>
                </a:solidFill>
              </a:rPr>
              <a:t>     </a:t>
            </a:r>
            <a:br>
              <a:rPr lang="en-US" b="1" dirty="0">
                <a:solidFill>
                  <a:srgbClr val="C00000"/>
                </a:solidFill>
              </a:rPr>
            </a:br>
            <a:r>
              <a:rPr lang="en-US" b="1" dirty="0">
                <a:solidFill>
                  <a:srgbClr val="C00000"/>
                </a:solidFill>
              </a:rPr>
              <a:t>Upload your Thesis Proposal content		        Open your Thesis Proposal Form (TPF) </a:t>
            </a:r>
            <a:br>
              <a:rPr lang="en-US" b="1" dirty="0">
                <a:solidFill>
                  <a:srgbClr val="C00000"/>
                </a:solidFill>
              </a:rPr>
            </a:br>
            <a:r>
              <a:rPr lang="en-US" b="1" dirty="0">
                <a:solidFill>
                  <a:srgbClr val="C00000"/>
                </a:solidFill>
              </a:rPr>
              <a:t>document to your SharePoint site	   then</a:t>
            </a:r>
            <a:r>
              <a:rPr lang="mr-IN" b="1" dirty="0">
                <a:solidFill>
                  <a:srgbClr val="C00000"/>
                </a:solidFill>
              </a:rPr>
              <a:t>…</a:t>
            </a:r>
            <a:r>
              <a:rPr lang="en-US" b="1" dirty="0">
                <a:solidFill>
                  <a:srgbClr val="C00000"/>
                </a:solidFill>
              </a:rPr>
              <a:t> 	        from your Dashboard</a:t>
            </a:r>
          </a:p>
          <a:p>
            <a:pPr lvl="0">
              <a:spcAft>
                <a:spcPts val="1200"/>
              </a:spcAft>
            </a:pPr>
            <a:r>
              <a:rPr lang="mr-IN" sz="1200" b="1" dirty="0">
                <a:solidFill>
                  <a:srgbClr val="0070C0"/>
                </a:solidFill>
              </a:rPr>
              <a:t>…</a:t>
            </a:r>
            <a:r>
              <a:rPr lang="en-US" sz="1200" b="1" dirty="0">
                <a:solidFill>
                  <a:srgbClr val="0070C0"/>
                </a:solidFill>
              </a:rPr>
              <a:t>Be sure to let approvers know it’s on SharePoint and </a:t>
            </a:r>
            <a:br>
              <a:rPr lang="en-US" sz="1200" b="1" dirty="0">
                <a:solidFill>
                  <a:srgbClr val="0070C0"/>
                </a:solidFill>
              </a:rPr>
            </a:br>
            <a:r>
              <a:rPr lang="en-US" sz="1200" b="1" dirty="0">
                <a:solidFill>
                  <a:srgbClr val="0070C0"/>
                </a:solidFill>
              </a:rPr>
              <a:t>grant them access!</a:t>
            </a:r>
            <a:endParaRPr lang="en-US" sz="1000" dirty="0">
              <a:solidFill>
                <a:srgbClr val="0070C0"/>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04333" y="2514675"/>
            <a:ext cx="3439192" cy="4036274"/>
          </a:xfrm>
          <a:prstGeom prst="rect">
            <a:avLst/>
          </a:prstGeom>
          <a:ln>
            <a:solidFill>
              <a:srgbClr val="002060"/>
            </a:solidFill>
          </a:ln>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16302" y="2143975"/>
            <a:ext cx="3695700" cy="4051300"/>
          </a:xfrm>
          <a:prstGeom prst="rect">
            <a:avLst/>
          </a:prstGeom>
          <a:ln>
            <a:solidFill>
              <a:srgbClr val="002060"/>
            </a:solidFill>
          </a:ln>
        </p:spPr>
      </p:pic>
      <p:cxnSp>
        <p:nvCxnSpPr>
          <p:cNvPr id="11" name="Straight Arrow Connector 10"/>
          <p:cNvCxnSpPr>
            <a:cxnSpLocks/>
          </p:cNvCxnSpPr>
          <p:nvPr/>
        </p:nvCxnSpPr>
        <p:spPr>
          <a:xfrm>
            <a:off x="2767230" y="1929161"/>
            <a:ext cx="1" cy="417102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35116" y="6153697"/>
            <a:ext cx="3394997" cy="3714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5285364" y="2397464"/>
            <a:ext cx="3588180" cy="526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flipH="1">
            <a:off x="7057623" y="1723622"/>
            <a:ext cx="1028164" cy="76200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BA1CFD-83B4-B947-BBF8-883556A0BD27}"/>
              </a:ext>
            </a:extLst>
          </p:cNvPr>
          <p:cNvSpPr txBox="1"/>
          <p:nvPr/>
        </p:nvSpPr>
        <p:spPr>
          <a:xfrm>
            <a:off x="3657600" y="6233532"/>
            <a:ext cx="3431452" cy="276999"/>
          </a:xfrm>
          <a:prstGeom prst="rect">
            <a:avLst/>
          </a:prstGeom>
          <a:solidFill>
            <a:schemeClr val="accent4"/>
          </a:solidFill>
        </p:spPr>
        <p:txBody>
          <a:bodyPr wrap="none" rtlCol="0">
            <a:spAutoFit/>
          </a:bodyPr>
          <a:lstStyle/>
          <a:p>
            <a:r>
              <a:rPr lang="en-US" sz="1200" dirty="0">
                <a:solidFill>
                  <a:srgbClr val="00B0F0"/>
                </a:solidFill>
              </a:rPr>
              <a:t>For SharePoint support, email </a:t>
            </a:r>
            <a:r>
              <a:rPr lang="en-US" sz="1200" dirty="0">
                <a:solidFill>
                  <a:srgbClr val="00B0F0"/>
                </a:solidFill>
                <a:hlinkClick r:id="rId7"/>
              </a:rPr>
              <a:t>SPresearch@nps.edu</a:t>
            </a:r>
            <a:r>
              <a:rPr lang="en-US" sz="1200" dirty="0">
                <a:solidFill>
                  <a:srgbClr val="00B0F0"/>
                </a:solidFill>
              </a:rPr>
              <a:t> </a:t>
            </a:r>
          </a:p>
        </p:txBody>
      </p:sp>
    </p:spTree>
    <p:extLst>
      <p:ext uri="{BB962C8B-B14F-4D97-AF65-F5344CB8AC3E}">
        <p14:creationId xmlns:p14="http://schemas.microsoft.com/office/powerpoint/2010/main" val="665128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34</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3" name="Rectangle 2"/>
          <p:cNvSpPr/>
          <p:nvPr/>
        </p:nvSpPr>
        <p:spPr>
          <a:xfrm>
            <a:off x="350027" y="732954"/>
            <a:ext cx="7737905" cy="861774"/>
          </a:xfrm>
          <a:prstGeom prst="rect">
            <a:avLst/>
          </a:prstGeom>
        </p:spPr>
        <p:txBody>
          <a:bodyPr wrap="square">
            <a:spAutoFit/>
          </a:bodyPr>
          <a:lstStyle/>
          <a:p>
            <a:r>
              <a:rPr lang="en-US" b="1" dirty="0">
                <a:solidFill>
                  <a:srgbClr val="C00000"/>
                </a:solidFill>
              </a:rPr>
              <a:t>Check the data on your TPF for accuracy! </a:t>
            </a:r>
            <a:br>
              <a:rPr lang="en-US" b="1" dirty="0">
                <a:solidFill>
                  <a:srgbClr val="C00000"/>
                </a:solidFill>
              </a:rPr>
            </a:br>
            <a:r>
              <a:rPr lang="en-US" sz="1600" dirty="0">
                <a:solidFill>
                  <a:srgbClr val="C00000"/>
                </a:solidFill>
              </a:rPr>
              <a:t>If it’s not accurate, make edits by returning to your dashboard, making edits on other Python pages, or contacting your ed tech.</a:t>
            </a:r>
            <a:endParaRPr lang="en-US" sz="1600" dirty="0"/>
          </a:p>
        </p:txBody>
      </p:sp>
      <p:sp>
        <p:nvSpPr>
          <p:cNvPr id="5" name="TextBox 4"/>
          <p:cNvSpPr txBox="1"/>
          <p:nvPr/>
        </p:nvSpPr>
        <p:spPr>
          <a:xfrm>
            <a:off x="360609" y="1674253"/>
            <a:ext cx="2633221" cy="369332"/>
          </a:xfrm>
          <a:prstGeom prst="rect">
            <a:avLst/>
          </a:prstGeom>
          <a:noFill/>
        </p:spPr>
        <p:txBody>
          <a:bodyPr wrap="none" rtlCol="0">
            <a:spAutoFit/>
          </a:bodyPr>
          <a:lstStyle/>
          <a:p>
            <a:r>
              <a:rPr lang="en-US" b="1" dirty="0">
                <a:solidFill>
                  <a:schemeClr val="bg1"/>
                </a:solidFill>
              </a:rPr>
              <a:t>This is the top of the TPF. </a:t>
            </a:r>
            <a:endParaRPr lang="en-US" dirty="0">
              <a:solidFill>
                <a:schemeClr val="bg1"/>
              </a:solidFill>
            </a:endParaRPr>
          </a:p>
        </p:txBody>
      </p:sp>
      <p:grpSp>
        <p:nvGrpSpPr>
          <p:cNvPr id="18" name="Group 17"/>
          <p:cNvGrpSpPr/>
          <p:nvPr/>
        </p:nvGrpSpPr>
        <p:grpSpPr>
          <a:xfrm>
            <a:off x="447638" y="3854180"/>
            <a:ext cx="8249063" cy="2037673"/>
            <a:chOff x="447638" y="3854180"/>
            <a:chExt cx="8249063" cy="203767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7638" y="3854180"/>
              <a:ext cx="8249063" cy="2037673"/>
            </a:xfrm>
            <a:prstGeom prst="rect">
              <a:avLst/>
            </a:prstGeom>
            <a:ln>
              <a:solidFill>
                <a:schemeClr val="bg2"/>
              </a:solidFill>
            </a:ln>
          </p:spPr>
        </p:pic>
        <p:sp>
          <p:nvSpPr>
            <p:cNvPr id="10" name="TextBox 9"/>
            <p:cNvSpPr txBox="1"/>
            <p:nvPr/>
          </p:nvSpPr>
          <p:spPr>
            <a:xfrm>
              <a:off x="1243269" y="4267277"/>
              <a:ext cx="1435538" cy="161583"/>
            </a:xfrm>
            <a:prstGeom prst="rect">
              <a:avLst/>
            </a:prstGeom>
            <a:solidFill>
              <a:schemeClr val="tx2"/>
            </a:solidFill>
          </p:spPr>
          <p:txBody>
            <a:bodyPr wrap="square" lIns="0" tIns="0" rIns="0" bIns="0" rtlCol="0">
              <a:spAutoFit/>
            </a:bodyPr>
            <a:lstStyle/>
            <a:p>
              <a:r>
                <a:rPr lang="en-US" sz="1050" b="1" dirty="0">
                  <a:solidFill>
                    <a:srgbClr val="00B0F0"/>
                  </a:solidFill>
                </a:rPr>
                <a:t>Your name</a:t>
              </a:r>
            </a:p>
          </p:txBody>
        </p:sp>
      </p:grpSp>
      <p:sp>
        <p:nvSpPr>
          <p:cNvPr id="11" name="TextBox 10"/>
          <p:cNvSpPr txBox="1"/>
          <p:nvPr/>
        </p:nvSpPr>
        <p:spPr>
          <a:xfrm>
            <a:off x="398708" y="5897986"/>
            <a:ext cx="7343292" cy="600164"/>
          </a:xfrm>
          <a:prstGeom prst="rect">
            <a:avLst/>
          </a:prstGeom>
          <a:noFill/>
        </p:spPr>
        <p:txBody>
          <a:bodyPr wrap="none" rtlCol="0">
            <a:spAutoFit/>
          </a:bodyPr>
          <a:lstStyle/>
          <a:p>
            <a:pPr marL="285750" indent="-285750">
              <a:spcAft>
                <a:spcPts val="600"/>
              </a:spcAft>
              <a:buFont typeface="Arial" charset="0"/>
              <a:buChar char="•"/>
            </a:pPr>
            <a:r>
              <a:rPr lang="en-US" sz="1400" b="1" dirty="0">
                <a:solidFill>
                  <a:srgbClr val="4A69A3"/>
                </a:solidFill>
              </a:rPr>
              <a:t>The TPF will list all student authors and the personal and curricular info as shown here. </a:t>
            </a:r>
          </a:p>
          <a:p>
            <a:pPr marL="285750" indent="-285750">
              <a:spcAft>
                <a:spcPts val="1200"/>
              </a:spcAft>
              <a:buFont typeface="Arial" charset="0"/>
              <a:buChar char="•"/>
            </a:pPr>
            <a:r>
              <a:rPr lang="en-US" sz="1400" b="1" dirty="0">
                <a:solidFill>
                  <a:srgbClr val="4A69A3"/>
                </a:solidFill>
              </a:rPr>
              <a:t>Click on someone’s name to display a pop-up window with the person’s contact information.</a:t>
            </a: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48793" y="2071808"/>
            <a:ext cx="8224872" cy="813060"/>
          </a:xfrm>
          <a:prstGeom prst="rect">
            <a:avLst/>
          </a:prstGeom>
          <a:ln>
            <a:solidFill>
              <a:schemeClr val="bg2"/>
            </a:solidFill>
          </a:ln>
        </p:spPr>
      </p:pic>
      <p:sp>
        <p:nvSpPr>
          <p:cNvPr id="13" name="TextBox 12"/>
          <p:cNvSpPr txBox="1"/>
          <p:nvPr/>
        </p:nvSpPr>
        <p:spPr>
          <a:xfrm>
            <a:off x="396562" y="2869305"/>
            <a:ext cx="7604518" cy="307777"/>
          </a:xfrm>
          <a:prstGeom prst="rect">
            <a:avLst/>
          </a:prstGeom>
          <a:noFill/>
        </p:spPr>
        <p:txBody>
          <a:bodyPr wrap="none" rtlCol="0">
            <a:spAutoFit/>
          </a:bodyPr>
          <a:lstStyle/>
          <a:p>
            <a:r>
              <a:rPr lang="en-US" sz="1400" b="1" dirty="0">
                <a:solidFill>
                  <a:srgbClr val="4A69A3"/>
                </a:solidFill>
              </a:rPr>
              <a:t>From here, you can navigate to the </a:t>
            </a:r>
            <a:r>
              <a:rPr lang="en-US" sz="1400" b="1" u="sng" dirty="0">
                <a:solidFill>
                  <a:srgbClr val="4A69A3"/>
                </a:solidFill>
              </a:rPr>
              <a:t>Thesis Dashboard,</a:t>
            </a:r>
            <a:r>
              <a:rPr lang="en-US" sz="1400" b="1" dirty="0">
                <a:solidFill>
                  <a:srgbClr val="4A69A3"/>
                </a:solidFill>
              </a:rPr>
              <a:t> Stop Document [TPF] Routing, or print a copy.</a:t>
            </a:r>
          </a:p>
        </p:txBody>
      </p:sp>
      <p:sp>
        <p:nvSpPr>
          <p:cNvPr id="14" name="Rounded Rectangle 13"/>
          <p:cNvSpPr/>
          <p:nvPr/>
        </p:nvSpPr>
        <p:spPr>
          <a:xfrm>
            <a:off x="455787" y="2101250"/>
            <a:ext cx="1360134" cy="3199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163533" y="2550017"/>
            <a:ext cx="1360134" cy="2318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7470480" y="2174383"/>
            <a:ext cx="746241" cy="2339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409978" y="3488028"/>
            <a:ext cx="4789068" cy="369332"/>
          </a:xfrm>
          <a:prstGeom prst="rect">
            <a:avLst/>
          </a:prstGeom>
          <a:noFill/>
        </p:spPr>
        <p:txBody>
          <a:bodyPr wrap="none" rtlCol="0">
            <a:spAutoFit/>
          </a:bodyPr>
          <a:lstStyle/>
          <a:p>
            <a:r>
              <a:rPr lang="en-US" b="1" dirty="0">
                <a:solidFill>
                  <a:schemeClr val="bg1"/>
                </a:solidFill>
              </a:rPr>
              <a:t>Next you’ll see student and advisor information.</a:t>
            </a:r>
            <a:endParaRPr lang="en-US" dirty="0">
              <a:solidFill>
                <a:schemeClr val="bg1"/>
              </a:solidFill>
            </a:endParaRPr>
          </a:p>
        </p:txBody>
      </p:sp>
    </p:spTree>
    <p:extLst>
      <p:ext uri="{BB962C8B-B14F-4D97-AF65-F5344CB8AC3E}">
        <p14:creationId xmlns:p14="http://schemas.microsoft.com/office/powerpoint/2010/main" val="2034516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35</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5" name="TextBox 4"/>
          <p:cNvSpPr txBox="1"/>
          <p:nvPr/>
        </p:nvSpPr>
        <p:spPr>
          <a:xfrm>
            <a:off x="425004" y="888641"/>
            <a:ext cx="6503830" cy="646331"/>
          </a:xfrm>
          <a:prstGeom prst="rect">
            <a:avLst/>
          </a:prstGeom>
          <a:noFill/>
        </p:spPr>
        <p:txBody>
          <a:bodyPr wrap="square" rtlCol="0">
            <a:spAutoFit/>
          </a:bodyPr>
          <a:lstStyle/>
          <a:p>
            <a:r>
              <a:rPr lang="en-US" b="1" dirty="0">
                <a:solidFill>
                  <a:schemeClr val="bg1"/>
                </a:solidFill>
              </a:rPr>
              <a:t>The next section is primarily derived from your dashboard data, but </a:t>
            </a:r>
            <a:r>
              <a:rPr lang="en-US" b="1" dirty="0">
                <a:solidFill>
                  <a:srgbClr val="C00000"/>
                </a:solidFill>
              </a:rPr>
              <a:t>needs you to complete one question</a:t>
            </a:r>
            <a:r>
              <a:rPr lang="en-US" b="1" dirty="0">
                <a:solidFill>
                  <a:schemeClr val="bg1"/>
                </a:solidFill>
              </a:rPr>
              <a:t>. </a:t>
            </a:r>
            <a:endParaRPr lang="en-US" dirty="0">
              <a:solidFill>
                <a:schemeClr val="bg1"/>
              </a:solidFill>
            </a:endParaRPr>
          </a:p>
        </p:txBody>
      </p:sp>
      <p:sp>
        <p:nvSpPr>
          <p:cNvPr id="11" name="TextBox 10"/>
          <p:cNvSpPr txBox="1"/>
          <p:nvPr/>
        </p:nvSpPr>
        <p:spPr>
          <a:xfrm>
            <a:off x="6619204" y="2304781"/>
            <a:ext cx="2125551" cy="1384995"/>
          </a:xfrm>
          <a:prstGeom prst="rect">
            <a:avLst/>
          </a:prstGeom>
          <a:noFill/>
        </p:spPr>
        <p:txBody>
          <a:bodyPr wrap="square" rtlCol="0">
            <a:spAutoFit/>
          </a:bodyPr>
          <a:lstStyle/>
          <a:p>
            <a:pPr marL="742950" lvl="1" indent="-285750">
              <a:buFont typeface="Wingdings" charset="2"/>
              <a:buChar char="q"/>
            </a:pPr>
            <a:r>
              <a:rPr lang="en-US" sz="1400" dirty="0">
                <a:solidFill>
                  <a:srgbClr val="C00000"/>
                </a:solidFill>
              </a:rPr>
              <a:t>Answer the question in red, and enter a dollar amount if the answer is Yes. </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10" y="1937555"/>
            <a:ext cx="5727700" cy="2171700"/>
          </a:xfrm>
          <a:prstGeom prst="rect">
            <a:avLst/>
          </a:prstGeom>
          <a:ln>
            <a:solidFill>
              <a:schemeClr val="bg2"/>
            </a:solidFill>
          </a:ln>
        </p:spPr>
      </p:pic>
      <p:cxnSp>
        <p:nvCxnSpPr>
          <p:cNvPr id="19" name="Straight Arrow Connector 18"/>
          <p:cNvCxnSpPr/>
          <p:nvPr/>
        </p:nvCxnSpPr>
        <p:spPr>
          <a:xfrm>
            <a:off x="3078051" y="1455313"/>
            <a:ext cx="25757" cy="137803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727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36</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5" name="TextBox 4"/>
          <p:cNvSpPr txBox="1"/>
          <p:nvPr/>
        </p:nvSpPr>
        <p:spPr>
          <a:xfrm>
            <a:off x="399246" y="785611"/>
            <a:ext cx="4791696" cy="369332"/>
          </a:xfrm>
          <a:prstGeom prst="rect">
            <a:avLst/>
          </a:prstGeom>
          <a:noFill/>
        </p:spPr>
        <p:txBody>
          <a:bodyPr wrap="none" rtlCol="0">
            <a:spAutoFit/>
          </a:bodyPr>
          <a:lstStyle/>
          <a:p>
            <a:r>
              <a:rPr lang="en-US" b="1" dirty="0">
                <a:solidFill>
                  <a:srgbClr val="C00000"/>
                </a:solidFill>
              </a:rPr>
              <a:t>Review the displayed and hidden data carefully. </a:t>
            </a:r>
            <a:endParaRPr lang="en-US" dirty="0">
              <a:solidFill>
                <a:srgbClr val="C00000"/>
              </a:solidFill>
            </a:endParaRPr>
          </a:p>
        </p:txBody>
      </p:sp>
      <p:sp>
        <p:nvSpPr>
          <p:cNvPr id="11" name="TextBox 10"/>
          <p:cNvSpPr txBox="1"/>
          <p:nvPr/>
        </p:nvSpPr>
        <p:spPr>
          <a:xfrm>
            <a:off x="411587" y="1158561"/>
            <a:ext cx="7709931" cy="307777"/>
          </a:xfrm>
          <a:prstGeom prst="rect">
            <a:avLst/>
          </a:prstGeom>
          <a:noFill/>
        </p:spPr>
        <p:txBody>
          <a:bodyPr wrap="none" rtlCol="0">
            <a:spAutoFit/>
          </a:bodyPr>
          <a:lstStyle/>
          <a:p>
            <a:pPr marL="285750" indent="-285750">
              <a:buFont typeface="Arial" charset="0"/>
              <a:buChar char="•"/>
            </a:pPr>
            <a:r>
              <a:rPr lang="en-US" sz="1400" b="1" dirty="0">
                <a:solidFill>
                  <a:srgbClr val="4A69A3"/>
                </a:solidFill>
              </a:rPr>
              <a:t>Click on the three </a:t>
            </a:r>
            <a:r>
              <a:rPr lang="en-US" sz="1400" b="1" u="sng" dirty="0">
                <a:solidFill>
                  <a:srgbClr val="00B0F0"/>
                </a:solidFill>
              </a:rPr>
              <a:t>underlined, light-blue text </a:t>
            </a:r>
            <a:r>
              <a:rPr lang="en-US" sz="1400" b="1" dirty="0">
                <a:solidFill>
                  <a:srgbClr val="4A69A3"/>
                </a:solidFill>
              </a:rPr>
              <a:t>to generate pop-up summary boxes for hidden data. </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8597" y="1486972"/>
            <a:ext cx="7531754" cy="2247899"/>
          </a:xfrm>
          <a:prstGeom prst="rect">
            <a:avLst/>
          </a:prstGeom>
          <a:ln>
            <a:solidFill>
              <a:schemeClr val="bg2"/>
            </a:solidFill>
          </a:ln>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514" r="9277" b="7425"/>
          <a:stretch/>
        </p:blipFill>
        <p:spPr>
          <a:xfrm>
            <a:off x="5293215" y="4159517"/>
            <a:ext cx="3528811" cy="1210972"/>
          </a:xfrm>
          <a:prstGeom prst="rect">
            <a:avLst/>
          </a:prstGeom>
          <a:ln>
            <a:solidFill>
              <a:schemeClr val="bg2"/>
            </a:solidFill>
          </a:ln>
        </p:spPr>
      </p:pic>
      <p:sp>
        <p:nvSpPr>
          <p:cNvPr id="10" name="TextBox 9"/>
          <p:cNvSpPr txBox="1"/>
          <p:nvPr/>
        </p:nvSpPr>
        <p:spPr>
          <a:xfrm>
            <a:off x="4867522" y="3159693"/>
            <a:ext cx="103723" cy="161583"/>
          </a:xfrm>
          <a:prstGeom prst="rect">
            <a:avLst/>
          </a:prstGeom>
          <a:solidFill>
            <a:schemeClr val="tx2"/>
          </a:solidFill>
        </p:spPr>
        <p:txBody>
          <a:bodyPr wrap="square" lIns="0" tIns="0" rIns="0" bIns="0" rtlCol="0">
            <a:spAutoFit/>
          </a:bodyPr>
          <a:lstStyle/>
          <a:p>
            <a:r>
              <a:rPr lang="en-US" sz="1050" b="1" dirty="0">
                <a:solidFill>
                  <a:schemeClr val="accent1"/>
                </a:solidFill>
              </a:rPr>
              <a:t>C</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9627"/>
          <a:stretch/>
        </p:blipFill>
        <p:spPr>
          <a:xfrm>
            <a:off x="456484" y="4147354"/>
            <a:ext cx="4683779" cy="2176173"/>
          </a:xfrm>
          <a:prstGeom prst="rect">
            <a:avLst/>
          </a:prstGeom>
          <a:ln>
            <a:solidFill>
              <a:schemeClr val="bg2"/>
            </a:solidFill>
          </a:ln>
        </p:spPr>
      </p:pic>
      <p:sp>
        <p:nvSpPr>
          <p:cNvPr id="13" name="Down Arrow 12"/>
          <p:cNvSpPr/>
          <p:nvPr/>
        </p:nvSpPr>
        <p:spPr>
          <a:xfrm>
            <a:off x="1983346" y="3657600"/>
            <a:ext cx="180305" cy="463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5355465" y="3374265"/>
            <a:ext cx="246845" cy="7469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065172" y="3103809"/>
            <a:ext cx="2871989" cy="2704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1337258" y="3400022"/>
            <a:ext cx="1573368" cy="2575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74372" y="2125013"/>
            <a:ext cx="1753673" cy="1931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040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37</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5" name="TextBox 4"/>
          <p:cNvSpPr txBox="1"/>
          <p:nvPr/>
        </p:nvSpPr>
        <p:spPr>
          <a:xfrm>
            <a:off x="321973" y="708338"/>
            <a:ext cx="3306867" cy="369332"/>
          </a:xfrm>
          <a:prstGeom prst="rect">
            <a:avLst/>
          </a:prstGeom>
          <a:noFill/>
        </p:spPr>
        <p:txBody>
          <a:bodyPr wrap="none" rtlCol="0">
            <a:spAutoFit/>
          </a:bodyPr>
          <a:lstStyle/>
          <a:p>
            <a:r>
              <a:rPr lang="en-US" b="1" dirty="0">
                <a:solidFill>
                  <a:srgbClr val="C00000"/>
                </a:solidFill>
              </a:rPr>
              <a:t>Read this next section carefully. </a:t>
            </a:r>
            <a:endParaRPr lang="en-US" dirty="0">
              <a:solidFill>
                <a:srgbClr val="C00000"/>
              </a:solidFil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1338" y="1056066"/>
            <a:ext cx="8504948" cy="3013658"/>
          </a:xfrm>
          <a:prstGeom prst="rect">
            <a:avLst/>
          </a:prstGeom>
          <a:ln>
            <a:solidFill>
              <a:schemeClr val="bg2"/>
            </a:solidFill>
          </a:ln>
        </p:spPr>
      </p:pic>
      <p:sp>
        <p:nvSpPr>
          <p:cNvPr id="10" name="TextBox 9"/>
          <p:cNvSpPr txBox="1"/>
          <p:nvPr/>
        </p:nvSpPr>
        <p:spPr>
          <a:xfrm>
            <a:off x="345584" y="4402429"/>
            <a:ext cx="7124066" cy="369332"/>
          </a:xfrm>
          <a:prstGeom prst="rect">
            <a:avLst/>
          </a:prstGeom>
          <a:noFill/>
        </p:spPr>
        <p:txBody>
          <a:bodyPr wrap="none" rtlCol="0">
            <a:spAutoFit/>
          </a:bodyPr>
          <a:lstStyle/>
          <a:p>
            <a:r>
              <a:rPr lang="en-US" b="1" dirty="0">
                <a:solidFill>
                  <a:srgbClr val="C00000"/>
                </a:solidFill>
              </a:rPr>
              <a:t>Read this section and then click on the “Start Document Routing” button.</a:t>
            </a:r>
            <a:endParaRPr lang="en-US" dirty="0">
              <a:solidFill>
                <a:srgbClr val="C00000"/>
              </a:solidFil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8563" y="4777526"/>
            <a:ext cx="8514207" cy="1327060"/>
          </a:xfrm>
          <a:prstGeom prst="rect">
            <a:avLst/>
          </a:prstGeom>
          <a:ln>
            <a:solidFill>
              <a:schemeClr val="bg2"/>
            </a:solidFill>
          </a:ln>
        </p:spPr>
      </p:pic>
      <p:cxnSp>
        <p:nvCxnSpPr>
          <p:cNvPr id="13" name="Straight Arrow Connector 12"/>
          <p:cNvCxnSpPr/>
          <p:nvPr/>
        </p:nvCxnSpPr>
        <p:spPr>
          <a:xfrm flipH="1">
            <a:off x="3902298" y="4739425"/>
            <a:ext cx="875764" cy="48939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395471" y="5254580"/>
            <a:ext cx="1622737" cy="2962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98708" y="6142685"/>
            <a:ext cx="7839134" cy="307777"/>
          </a:xfrm>
          <a:prstGeom prst="rect">
            <a:avLst/>
          </a:prstGeom>
          <a:noFill/>
        </p:spPr>
        <p:txBody>
          <a:bodyPr wrap="none" rtlCol="0">
            <a:spAutoFit/>
          </a:bodyPr>
          <a:lstStyle/>
          <a:p>
            <a:pPr marL="285750" indent="-285750">
              <a:buFont typeface="Arial" charset="0"/>
              <a:buChar char="•"/>
            </a:pPr>
            <a:r>
              <a:rPr lang="en-US" sz="1400" b="1" dirty="0">
                <a:solidFill>
                  <a:srgbClr val="4A69A3"/>
                </a:solidFill>
              </a:rPr>
              <a:t>The TPF is routed first to student author(s), then to faculty advisors, PO, AA, and department chair. </a:t>
            </a:r>
          </a:p>
        </p:txBody>
      </p:sp>
    </p:spTree>
    <p:extLst>
      <p:ext uri="{BB962C8B-B14F-4D97-AF65-F5344CB8AC3E}">
        <p14:creationId xmlns:p14="http://schemas.microsoft.com/office/powerpoint/2010/main" val="1853646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38</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5" name="TextBox 4"/>
          <p:cNvSpPr txBox="1"/>
          <p:nvPr/>
        </p:nvSpPr>
        <p:spPr>
          <a:xfrm>
            <a:off x="399246" y="785611"/>
            <a:ext cx="6603154" cy="369332"/>
          </a:xfrm>
          <a:prstGeom prst="rect">
            <a:avLst/>
          </a:prstGeom>
          <a:noFill/>
        </p:spPr>
        <p:txBody>
          <a:bodyPr wrap="none" rtlCol="0">
            <a:spAutoFit/>
          </a:bodyPr>
          <a:lstStyle/>
          <a:p>
            <a:r>
              <a:rPr lang="en-US" b="1" dirty="0">
                <a:solidFill>
                  <a:srgbClr val="C00000"/>
                </a:solidFill>
              </a:rPr>
              <a:t>This is what the TPF looks like after the student has started routing. </a:t>
            </a:r>
            <a:endParaRPr lang="en-US" dirty="0">
              <a:solidFill>
                <a:srgbClr val="C00000"/>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1415" y="1212582"/>
            <a:ext cx="6362700" cy="3467100"/>
          </a:xfrm>
          <a:prstGeom prst="rect">
            <a:avLst/>
          </a:prstGeom>
          <a:ln>
            <a:solidFill>
              <a:schemeClr val="bg2"/>
            </a:solidFill>
          </a:ln>
        </p:spPr>
      </p:pic>
      <p:sp>
        <p:nvSpPr>
          <p:cNvPr id="8" name="TextBox 7"/>
          <p:cNvSpPr txBox="1"/>
          <p:nvPr/>
        </p:nvSpPr>
        <p:spPr>
          <a:xfrm>
            <a:off x="475981" y="4867676"/>
            <a:ext cx="6414216" cy="1477328"/>
          </a:xfrm>
          <a:prstGeom prst="rect">
            <a:avLst/>
          </a:prstGeom>
          <a:noFill/>
        </p:spPr>
        <p:txBody>
          <a:bodyPr wrap="square" rtlCol="0">
            <a:spAutoFit/>
          </a:bodyPr>
          <a:lstStyle/>
          <a:p>
            <a:pPr marL="285750" indent="-285750">
              <a:spcAft>
                <a:spcPts val="1200"/>
              </a:spcAft>
              <a:buFont typeface="Arial" charset="0"/>
              <a:buChar char="•"/>
            </a:pPr>
            <a:r>
              <a:rPr lang="en-US" sz="1400" dirty="0">
                <a:solidFill>
                  <a:srgbClr val="4A69A3"/>
                </a:solidFill>
              </a:rPr>
              <a:t>Each faculty member and program officer is sent an </a:t>
            </a:r>
            <a:r>
              <a:rPr lang="en-US" sz="1400" b="1" dirty="0">
                <a:solidFill>
                  <a:srgbClr val="4A69A3"/>
                </a:solidFill>
              </a:rPr>
              <a:t>email notification</a:t>
            </a:r>
            <a:r>
              <a:rPr lang="en-US" sz="1400" dirty="0">
                <a:solidFill>
                  <a:srgbClr val="4A69A3"/>
                </a:solidFill>
              </a:rPr>
              <a:t>, in turn,</a:t>
            </a:r>
            <a:r>
              <a:rPr lang="en-US" sz="1400" b="1" dirty="0">
                <a:solidFill>
                  <a:srgbClr val="4A69A3"/>
                </a:solidFill>
              </a:rPr>
              <a:t> </a:t>
            </a:r>
            <a:r>
              <a:rPr lang="en-US" sz="1400" dirty="0">
                <a:solidFill>
                  <a:srgbClr val="4A69A3"/>
                </a:solidFill>
              </a:rPr>
              <a:t>letting them know your TPF is awaiting their approval.</a:t>
            </a:r>
          </a:p>
          <a:p>
            <a:pPr marL="285750" indent="-285750">
              <a:spcAft>
                <a:spcPts val="1200"/>
              </a:spcAft>
              <a:buFont typeface="Arial" charset="0"/>
              <a:buChar char="•"/>
            </a:pPr>
            <a:r>
              <a:rPr lang="en-US" sz="1400" dirty="0">
                <a:solidFill>
                  <a:srgbClr val="4A69A3"/>
                </a:solidFill>
              </a:rPr>
              <a:t>They access your </a:t>
            </a:r>
            <a:r>
              <a:rPr lang="en-US" sz="1400" b="1" dirty="0">
                <a:solidFill>
                  <a:srgbClr val="4A69A3"/>
                </a:solidFill>
              </a:rPr>
              <a:t>TPF</a:t>
            </a:r>
            <a:r>
              <a:rPr lang="en-US" sz="1400" dirty="0">
                <a:solidFill>
                  <a:srgbClr val="4A69A3"/>
                </a:solidFill>
              </a:rPr>
              <a:t> via their Thesis Inbox or your dashboard.</a:t>
            </a:r>
          </a:p>
          <a:p>
            <a:pPr marL="285750" indent="-285750">
              <a:spcAft>
                <a:spcPts val="1200"/>
              </a:spcAft>
              <a:buFont typeface="Arial" charset="0"/>
              <a:buChar char="•"/>
            </a:pPr>
            <a:r>
              <a:rPr lang="en-US" sz="1400" dirty="0">
                <a:solidFill>
                  <a:srgbClr val="4A69A3"/>
                </a:solidFill>
              </a:rPr>
              <a:t>They access your </a:t>
            </a:r>
            <a:r>
              <a:rPr lang="en-US" sz="1400" b="1" dirty="0">
                <a:solidFill>
                  <a:srgbClr val="4A69A3"/>
                </a:solidFill>
              </a:rPr>
              <a:t>proposal content </a:t>
            </a:r>
            <a:r>
              <a:rPr lang="en-US" sz="1400" dirty="0">
                <a:solidFill>
                  <a:srgbClr val="4A69A3"/>
                </a:solidFill>
              </a:rPr>
              <a:t>via your SharePoint site URL on your dashboard, hard copy, or emailed copy, depending on their expressed preference.  </a:t>
            </a:r>
          </a:p>
        </p:txBody>
      </p:sp>
      <p:sp>
        <p:nvSpPr>
          <p:cNvPr id="9" name="TextBox 8"/>
          <p:cNvSpPr txBox="1"/>
          <p:nvPr/>
        </p:nvSpPr>
        <p:spPr>
          <a:xfrm>
            <a:off x="2222062" y="2064991"/>
            <a:ext cx="1100688" cy="161583"/>
          </a:xfrm>
          <a:prstGeom prst="rect">
            <a:avLst/>
          </a:prstGeom>
          <a:solidFill>
            <a:schemeClr val="tx2"/>
          </a:solidFill>
        </p:spPr>
        <p:txBody>
          <a:bodyPr wrap="square" lIns="0" tIns="0" rIns="0" bIns="0" rtlCol="0">
            <a:spAutoFit/>
          </a:bodyPr>
          <a:lstStyle/>
          <a:p>
            <a:r>
              <a:rPr lang="en-US" sz="1050" b="1" dirty="0">
                <a:solidFill>
                  <a:srgbClr val="00B0F0"/>
                </a:solidFill>
              </a:rPr>
              <a:t>Your name</a:t>
            </a:r>
          </a:p>
        </p:txBody>
      </p:sp>
      <p:sp>
        <p:nvSpPr>
          <p:cNvPr id="11" name="Rounded Rectangle 10"/>
          <p:cNvSpPr/>
          <p:nvPr/>
        </p:nvSpPr>
        <p:spPr>
          <a:xfrm>
            <a:off x="3451538" y="3206839"/>
            <a:ext cx="2060620" cy="1931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070502" y="1184854"/>
            <a:ext cx="1907243" cy="4524315"/>
          </a:xfrm>
          <a:prstGeom prst="rect">
            <a:avLst/>
          </a:prstGeom>
          <a:noFill/>
          <a:ln>
            <a:solidFill>
              <a:srgbClr val="C00000"/>
            </a:solidFill>
          </a:ln>
        </p:spPr>
        <p:txBody>
          <a:bodyPr wrap="square" rtlCol="0">
            <a:spAutoFit/>
          </a:bodyPr>
          <a:lstStyle/>
          <a:p>
            <a:r>
              <a:rPr lang="en-US" sz="1200" b="1" dirty="0">
                <a:solidFill>
                  <a:srgbClr val="FF0000"/>
                </a:solidFill>
              </a:rPr>
              <a:t>DELEGATES</a:t>
            </a:r>
            <a:r>
              <a:rPr lang="en-US" sz="1200" dirty="0">
                <a:solidFill>
                  <a:srgbClr val="002060"/>
                </a:solidFill>
              </a:rPr>
              <a:t>: Ed Techs and program officers (POs) can record approvals on the TPF by acting as </a:t>
            </a:r>
            <a:r>
              <a:rPr lang="en-US" sz="1200" b="1" dirty="0">
                <a:solidFill>
                  <a:srgbClr val="0070C0"/>
                </a:solidFill>
              </a:rPr>
              <a:t>delegates</a:t>
            </a:r>
            <a:r>
              <a:rPr lang="en-US" sz="1200" dirty="0">
                <a:solidFill>
                  <a:srgbClr val="0070C0"/>
                </a:solidFill>
              </a:rPr>
              <a:t> for </a:t>
            </a:r>
            <a:r>
              <a:rPr lang="en-US" sz="1200" b="1" dirty="0">
                <a:solidFill>
                  <a:srgbClr val="0070C0"/>
                </a:solidFill>
              </a:rPr>
              <a:t>non-NPS faculty advisors</a:t>
            </a:r>
            <a:r>
              <a:rPr lang="en-US" sz="1200" dirty="0">
                <a:solidFill>
                  <a:srgbClr val="0070C0"/>
                </a:solidFill>
              </a:rPr>
              <a:t>. </a:t>
            </a:r>
          </a:p>
          <a:p>
            <a:endParaRPr lang="en-US" sz="1200" dirty="0">
              <a:solidFill>
                <a:srgbClr val="002060"/>
              </a:solidFill>
            </a:endParaRPr>
          </a:p>
          <a:p>
            <a:r>
              <a:rPr lang="en-US" sz="1200" dirty="0">
                <a:solidFill>
                  <a:srgbClr val="002060"/>
                </a:solidFill>
              </a:rPr>
              <a:t>Ed techs and program officers can also serve as </a:t>
            </a:r>
            <a:r>
              <a:rPr lang="en-US" sz="1200" b="1" dirty="0">
                <a:solidFill>
                  <a:srgbClr val="0070C0"/>
                </a:solidFill>
              </a:rPr>
              <a:t>delegates for NPS faculty advisors</a:t>
            </a:r>
            <a:r>
              <a:rPr lang="en-US" sz="1200" dirty="0">
                <a:solidFill>
                  <a:srgbClr val="002060"/>
                </a:solidFill>
              </a:rPr>
              <a:t>. </a:t>
            </a:r>
          </a:p>
          <a:p>
            <a:endParaRPr lang="en-US" sz="1200" dirty="0">
              <a:solidFill>
                <a:srgbClr val="002060"/>
              </a:solidFill>
            </a:endParaRPr>
          </a:p>
          <a:p>
            <a:r>
              <a:rPr lang="en-US" sz="1200" b="1" dirty="0">
                <a:solidFill>
                  <a:srgbClr val="0070C0"/>
                </a:solidFill>
              </a:rPr>
              <a:t>POs, AAs, and department chairs usually have delegates identified in Python</a:t>
            </a:r>
            <a:r>
              <a:rPr lang="en-US" sz="1200" dirty="0">
                <a:solidFill>
                  <a:srgbClr val="002060"/>
                </a:solidFill>
              </a:rPr>
              <a:t>. </a:t>
            </a:r>
          </a:p>
          <a:p>
            <a:endParaRPr lang="en-US" sz="1200" dirty="0">
              <a:solidFill>
                <a:srgbClr val="002060"/>
              </a:solidFill>
            </a:endParaRPr>
          </a:p>
          <a:p>
            <a:r>
              <a:rPr lang="en-US" sz="1200" dirty="0">
                <a:solidFill>
                  <a:srgbClr val="002060"/>
                </a:solidFill>
              </a:rPr>
              <a:t>Delegates do </a:t>
            </a:r>
            <a:r>
              <a:rPr lang="en-US" sz="1200" u="sng" dirty="0">
                <a:solidFill>
                  <a:srgbClr val="002060"/>
                </a:solidFill>
              </a:rPr>
              <a:t>NOT</a:t>
            </a:r>
            <a:r>
              <a:rPr lang="en-US" sz="1200" dirty="0">
                <a:solidFill>
                  <a:srgbClr val="002060"/>
                </a:solidFill>
              </a:rPr>
              <a:t> receive notification of pending approval action needed, but can find pending approval requests in their Thesis Inbox. </a:t>
            </a:r>
            <a:r>
              <a:rPr lang="en-US" sz="1200" b="1" dirty="0">
                <a:solidFill>
                  <a:srgbClr val="C00000"/>
                </a:solidFill>
              </a:rPr>
              <a:t>Delegates act when asked to do so.</a:t>
            </a:r>
          </a:p>
        </p:txBody>
      </p:sp>
    </p:spTree>
    <p:extLst>
      <p:ext uri="{BB962C8B-B14F-4D97-AF65-F5344CB8AC3E}">
        <p14:creationId xmlns:p14="http://schemas.microsoft.com/office/powerpoint/2010/main" val="1586832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39</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5" name="TextBox 4"/>
          <p:cNvSpPr txBox="1"/>
          <p:nvPr/>
        </p:nvSpPr>
        <p:spPr>
          <a:xfrm>
            <a:off x="399246" y="785611"/>
            <a:ext cx="8146269" cy="369332"/>
          </a:xfrm>
          <a:prstGeom prst="rect">
            <a:avLst/>
          </a:prstGeom>
          <a:noFill/>
        </p:spPr>
        <p:txBody>
          <a:bodyPr wrap="none" rtlCol="0">
            <a:spAutoFit/>
          </a:bodyPr>
          <a:lstStyle/>
          <a:p>
            <a:r>
              <a:rPr lang="en-US" b="1" dirty="0">
                <a:solidFill>
                  <a:srgbClr val="C00000"/>
                </a:solidFill>
              </a:rPr>
              <a:t>Each reviewer has the option to approve or reject the TPF data or proposal content.</a:t>
            </a:r>
            <a:endParaRPr lang="en-US" dirty="0">
              <a:solidFill>
                <a:srgbClr val="C00000"/>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1415" y="1212582"/>
            <a:ext cx="6362700" cy="3467100"/>
          </a:xfrm>
          <a:prstGeom prst="rect">
            <a:avLst/>
          </a:prstGeom>
          <a:ln>
            <a:solidFill>
              <a:schemeClr val="bg2"/>
            </a:solidFill>
          </a:ln>
        </p:spPr>
      </p:pic>
      <p:sp>
        <p:nvSpPr>
          <p:cNvPr id="8" name="TextBox 7"/>
          <p:cNvSpPr txBox="1"/>
          <p:nvPr/>
        </p:nvSpPr>
        <p:spPr>
          <a:xfrm>
            <a:off x="514617" y="4867675"/>
            <a:ext cx="4173293" cy="1538883"/>
          </a:xfrm>
          <a:prstGeom prst="rect">
            <a:avLst/>
          </a:prstGeom>
          <a:noFill/>
        </p:spPr>
        <p:txBody>
          <a:bodyPr wrap="square" rtlCol="0">
            <a:spAutoFit/>
          </a:bodyPr>
          <a:lstStyle/>
          <a:p>
            <a:pPr marL="285750" indent="-285750">
              <a:spcAft>
                <a:spcPts val="1200"/>
              </a:spcAft>
              <a:buFont typeface="Arial" charset="0"/>
              <a:buChar char="•"/>
            </a:pPr>
            <a:r>
              <a:rPr lang="en-US" sz="1400" dirty="0">
                <a:solidFill>
                  <a:srgbClr val="4A69A3"/>
                </a:solidFill>
              </a:rPr>
              <a:t>If you reject the proposal, enter a short explanation as to why. This is sent to the student.</a:t>
            </a:r>
          </a:p>
          <a:p>
            <a:pPr marL="285750" indent="-285750">
              <a:spcAft>
                <a:spcPts val="1200"/>
              </a:spcAft>
              <a:buFont typeface="Arial" charset="0"/>
              <a:buChar char="•"/>
            </a:pPr>
            <a:r>
              <a:rPr lang="en-US" sz="1400" dirty="0">
                <a:solidFill>
                  <a:srgbClr val="4A69A3"/>
                </a:solidFill>
              </a:rPr>
              <a:t>The student contacts you for more information or makes the requested changes and then re-starts the routing from the beginning so that everyone agrees to the same information.  </a:t>
            </a:r>
          </a:p>
        </p:txBody>
      </p:sp>
      <p:sp>
        <p:nvSpPr>
          <p:cNvPr id="9" name="TextBox 8"/>
          <p:cNvSpPr txBox="1"/>
          <p:nvPr/>
        </p:nvSpPr>
        <p:spPr>
          <a:xfrm>
            <a:off x="2222062" y="2064991"/>
            <a:ext cx="1100688" cy="161583"/>
          </a:xfrm>
          <a:prstGeom prst="rect">
            <a:avLst/>
          </a:prstGeom>
          <a:solidFill>
            <a:schemeClr val="tx2"/>
          </a:solidFill>
        </p:spPr>
        <p:txBody>
          <a:bodyPr wrap="square" lIns="0" tIns="0" rIns="0" bIns="0" rtlCol="0">
            <a:spAutoFit/>
          </a:bodyPr>
          <a:lstStyle/>
          <a:p>
            <a:r>
              <a:rPr lang="en-US" sz="1050" b="1" dirty="0">
                <a:solidFill>
                  <a:srgbClr val="00B0F0"/>
                </a:solidFill>
              </a:rPr>
              <a:t>Your name</a:t>
            </a:r>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258" t="3662" r="2590" b="4507"/>
          <a:stretch/>
        </p:blipFill>
        <p:spPr>
          <a:xfrm>
            <a:off x="5022761" y="4237151"/>
            <a:ext cx="3721994" cy="2099256"/>
          </a:xfrm>
          <a:prstGeom prst="rect">
            <a:avLst/>
          </a:prstGeom>
          <a:ln>
            <a:solidFill>
              <a:schemeClr val="bg2"/>
            </a:solidFill>
          </a:ln>
        </p:spPr>
      </p:pic>
      <p:sp>
        <p:nvSpPr>
          <p:cNvPr id="10" name="Down Arrow 9"/>
          <p:cNvSpPr/>
          <p:nvPr/>
        </p:nvSpPr>
        <p:spPr>
          <a:xfrm>
            <a:off x="5059251" y="3425780"/>
            <a:ext cx="246845" cy="7469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361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324100"/>
            <a:ext cx="6645498" cy="431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260315" y="661068"/>
            <a:ext cx="8716260" cy="1415772"/>
          </a:xfrm>
          <a:prstGeom prst="rect">
            <a:avLst/>
          </a:prstGeom>
          <a:noFill/>
        </p:spPr>
        <p:txBody>
          <a:bodyPr wrap="square" rtlCol="0">
            <a:spAutoFit/>
          </a:bodyPr>
          <a:lstStyle/>
          <a:p>
            <a:pPr lvl="0">
              <a:spcAft>
                <a:spcPts val="1200"/>
              </a:spcAft>
            </a:pPr>
            <a:r>
              <a:rPr lang="en-US" b="1" dirty="0">
                <a:solidFill>
                  <a:schemeClr val="bg1"/>
                </a:solidFill>
              </a:rPr>
              <a:t>NOW YOU’RE READY! DATA REQUIRED FOR THESIS PROPOSAL FORMS</a:t>
            </a:r>
            <a:r>
              <a:rPr lang="en-US" dirty="0">
                <a:solidFill>
                  <a:schemeClr val="bg1"/>
                </a:solidFill>
              </a:rPr>
              <a:t>:</a:t>
            </a:r>
          </a:p>
          <a:p>
            <a:pPr>
              <a:spcAft>
                <a:spcPts val="1200"/>
              </a:spcAft>
            </a:pPr>
            <a:r>
              <a:rPr lang="en-US" sz="1200" dirty="0">
                <a:solidFill>
                  <a:srgbClr val="C00000"/>
                </a:solidFill>
              </a:rPr>
              <a:t>You will enter data into the </a:t>
            </a:r>
            <a:r>
              <a:rPr lang="en-US" sz="1200" b="1" dirty="0">
                <a:solidFill>
                  <a:srgbClr val="C00000"/>
                </a:solidFill>
              </a:rPr>
              <a:t>Thesis Data </a:t>
            </a:r>
            <a:r>
              <a:rPr lang="en-US" sz="1200" dirty="0">
                <a:solidFill>
                  <a:srgbClr val="C00000"/>
                </a:solidFill>
              </a:rPr>
              <a:t>and the </a:t>
            </a:r>
            <a:r>
              <a:rPr lang="en-US" sz="1200" b="1" dirty="0">
                <a:solidFill>
                  <a:srgbClr val="C00000"/>
                </a:solidFill>
              </a:rPr>
              <a:t>Security and Compliance </a:t>
            </a:r>
            <a:r>
              <a:rPr lang="en-US" sz="1200" dirty="0">
                <a:solidFill>
                  <a:srgbClr val="C00000"/>
                </a:solidFill>
              </a:rPr>
              <a:t>sections. </a:t>
            </a:r>
          </a:p>
          <a:p>
            <a:pPr>
              <a:spcAft>
                <a:spcPts val="1200"/>
              </a:spcAft>
            </a:pPr>
            <a:r>
              <a:rPr lang="en-US" sz="1200" b="1" dirty="0">
                <a:solidFill>
                  <a:srgbClr val="C00000"/>
                </a:solidFill>
              </a:rPr>
              <a:t>CAN I MAKE CHANGES LATER?</a:t>
            </a:r>
            <a:r>
              <a:rPr lang="en-US" sz="1200" dirty="0">
                <a:solidFill>
                  <a:srgbClr val="C00000"/>
                </a:solidFill>
              </a:rPr>
              <a:t> </a:t>
            </a:r>
            <a:r>
              <a:rPr lang="en-US" sz="1200" b="1" dirty="0">
                <a:solidFill>
                  <a:schemeClr val="bg1"/>
                </a:solidFill>
              </a:rPr>
              <a:t>YES!</a:t>
            </a:r>
            <a:r>
              <a:rPr lang="en-US" sz="1200" dirty="0">
                <a:solidFill>
                  <a:schemeClr val="bg1"/>
                </a:solidFill>
              </a:rPr>
              <a:t> All data entered can be edited until you route your Thesis Release and Approval Form (TRAF) during your final quarter, </a:t>
            </a:r>
            <a:r>
              <a:rPr lang="en-US" sz="1200" u="sng" dirty="0">
                <a:solidFill>
                  <a:schemeClr val="bg1"/>
                </a:solidFill>
              </a:rPr>
              <a:t>except</a:t>
            </a:r>
            <a:r>
              <a:rPr lang="en-US" sz="1200" dirty="0">
                <a:solidFill>
                  <a:schemeClr val="bg1"/>
                </a:solidFill>
              </a:rPr>
              <a:t> while your Thesis Proposal Form (TPF) is routing for approvals. After TPF approval, </a:t>
            </a:r>
            <a:r>
              <a:rPr lang="en-US" sz="1200" b="1" dirty="0">
                <a:solidFill>
                  <a:schemeClr val="bg1"/>
                </a:solidFill>
              </a:rPr>
              <a:t>education advisors</a:t>
            </a:r>
            <a:r>
              <a:rPr lang="en-US" sz="1200" dirty="0">
                <a:solidFill>
                  <a:schemeClr val="bg1"/>
                </a:solidFill>
              </a:rPr>
              <a:t> have permissions to edit advisor and co-author information; </a:t>
            </a:r>
            <a:r>
              <a:rPr lang="en-US" sz="1200" b="1" dirty="0">
                <a:solidFill>
                  <a:schemeClr val="bg1"/>
                </a:solidFill>
              </a:rPr>
              <a:t>students </a:t>
            </a:r>
            <a:r>
              <a:rPr lang="en-US" sz="1200" dirty="0">
                <a:solidFill>
                  <a:schemeClr val="bg1"/>
                </a:solidFill>
              </a:rPr>
              <a:t>can edit all other data; </a:t>
            </a:r>
            <a:r>
              <a:rPr lang="en-US" sz="1200" b="1" dirty="0">
                <a:solidFill>
                  <a:schemeClr val="bg1"/>
                </a:solidFill>
              </a:rPr>
              <a:t>faculty</a:t>
            </a:r>
            <a:r>
              <a:rPr lang="en-US" sz="1200" dirty="0">
                <a:solidFill>
                  <a:schemeClr val="bg1"/>
                </a:solidFill>
              </a:rPr>
              <a:t> </a:t>
            </a:r>
            <a:r>
              <a:rPr lang="en-US" sz="1200" b="1" dirty="0">
                <a:solidFill>
                  <a:schemeClr val="bg1"/>
                </a:solidFill>
              </a:rPr>
              <a:t>advisors</a:t>
            </a:r>
            <a:r>
              <a:rPr lang="en-US" sz="1200" dirty="0">
                <a:solidFill>
                  <a:schemeClr val="bg1"/>
                </a:solidFill>
              </a:rPr>
              <a:t> can edit Compliance Tasks. </a:t>
            </a:r>
          </a:p>
        </p:txBody>
      </p:sp>
      <p:grpSp>
        <p:nvGrpSpPr>
          <p:cNvPr id="9" name="Group 8"/>
          <p:cNvGrpSpPr/>
          <p:nvPr/>
        </p:nvGrpSpPr>
        <p:grpSpPr>
          <a:xfrm>
            <a:off x="1219199" y="2273301"/>
            <a:ext cx="6438901" cy="4203700"/>
            <a:chOff x="795373" y="1662411"/>
            <a:chExt cx="6804838" cy="4576839"/>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95373" y="1662411"/>
              <a:ext cx="6804838" cy="4576839"/>
            </a:xfrm>
            <a:prstGeom prst="rect">
              <a:avLst/>
            </a:prstGeom>
          </p:spPr>
        </p:pic>
        <p:sp>
          <p:nvSpPr>
            <p:cNvPr id="13" name="Rectangle 12"/>
            <p:cNvSpPr/>
            <p:nvPr/>
          </p:nvSpPr>
          <p:spPr>
            <a:xfrm>
              <a:off x="3136310" y="3003109"/>
              <a:ext cx="1003300" cy="11489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rgbClr val="0089ED"/>
                  </a:solidFill>
                </a:rPr>
                <a:t>Your Name</a:t>
              </a:r>
            </a:p>
          </p:txBody>
        </p:sp>
        <p:sp>
          <p:nvSpPr>
            <p:cNvPr id="14" name="Rectangle 13"/>
            <p:cNvSpPr/>
            <p:nvPr/>
          </p:nvSpPr>
          <p:spPr>
            <a:xfrm>
              <a:off x="1686737" y="2446670"/>
              <a:ext cx="962438" cy="98205"/>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rgbClr val="0089ED"/>
                  </a:solidFill>
                </a:rPr>
                <a:t>Your Name</a:t>
              </a:r>
            </a:p>
          </p:txBody>
        </p:sp>
        <p:sp>
          <p:nvSpPr>
            <p:cNvPr id="15" name="Rectangle 14"/>
            <p:cNvSpPr/>
            <p:nvPr/>
          </p:nvSpPr>
          <p:spPr>
            <a:xfrm>
              <a:off x="2360246" y="1773160"/>
              <a:ext cx="962438" cy="98205"/>
            </a:xfrm>
            <a:prstGeom prst="rect">
              <a:avLst/>
            </a:prstGeom>
            <a:solidFill>
              <a:srgbClr val="4A6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chemeClr val="accent1">
                      <a:lumMod val="40000"/>
                      <a:lumOff val="60000"/>
                    </a:schemeClr>
                  </a:solidFill>
                </a:rPr>
                <a:t>Your Name</a:t>
              </a:r>
            </a:p>
          </p:txBody>
        </p:sp>
      </p:grpSp>
      <p:sp>
        <p:nvSpPr>
          <p:cNvPr id="19" name="Rounded Rectangle 18"/>
          <p:cNvSpPr/>
          <p:nvPr/>
        </p:nvSpPr>
        <p:spPr>
          <a:xfrm>
            <a:off x="3345083" y="2642888"/>
            <a:ext cx="2164465" cy="33619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5473701" y="4419601"/>
            <a:ext cx="2209800" cy="20827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6F7D688-4CE1-C044-B39E-FFF716C782D0}"/>
              </a:ext>
            </a:extLst>
          </p:cNvPr>
          <p:cNvSpPr txBox="1"/>
          <p:nvPr/>
        </p:nvSpPr>
        <p:spPr>
          <a:xfrm>
            <a:off x="8711399" y="6226628"/>
            <a:ext cx="301686" cy="369332"/>
          </a:xfrm>
          <a:prstGeom prst="rect">
            <a:avLst/>
          </a:prstGeom>
          <a:noFill/>
        </p:spPr>
        <p:txBody>
          <a:bodyPr wrap="none" rtlCol="0">
            <a:spAutoFit/>
          </a:bodyPr>
          <a:lstStyle/>
          <a:p>
            <a:r>
              <a:rPr lang="en-US" dirty="0">
                <a:solidFill>
                  <a:schemeClr val="bg1"/>
                </a:solidFill>
              </a:rPr>
              <a:t>4</a:t>
            </a:r>
          </a:p>
        </p:txBody>
      </p:sp>
    </p:spTree>
    <p:extLst>
      <p:ext uri="{BB962C8B-B14F-4D97-AF65-F5344CB8AC3E}">
        <p14:creationId xmlns:p14="http://schemas.microsoft.com/office/powerpoint/2010/main" val="296371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606" y="2470467"/>
            <a:ext cx="6705600" cy="3120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39CB0650-0503-A744-AA28-938B84B8743A}"/>
              </a:ext>
            </a:extLst>
          </p:cNvPr>
          <p:cNvSpPr txBox="1"/>
          <p:nvPr/>
        </p:nvSpPr>
        <p:spPr>
          <a:xfrm>
            <a:off x="8711399" y="6226628"/>
            <a:ext cx="418704" cy="369332"/>
          </a:xfrm>
          <a:prstGeom prst="rect">
            <a:avLst/>
          </a:prstGeom>
          <a:noFill/>
        </p:spPr>
        <p:txBody>
          <a:bodyPr wrap="none" rtlCol="0">
            <a:spAutoFit/>
          </a:bodyPr>
          <a:lstStyle/>
          <a:p>
            <a:r>
              <a:rPr lang="en-US" dirty="0">
                <a:solidFill>
                  <a:schemeClr val="bg1"/>
                </a:solidFill>
              </a:rPr>
              <a:t>40</a:t>
            </a:r>
          </a:p>
        </p:txBody>
      </p:sp>
      <p:sp>
        <p:nvSpPr>
          <p:cNvPr id="7" name="Title 3">
            <a:extLst>
              <a:ext uri="{FF2B5EF4-FFF2-40B4-BE49-F238E27FC236}">
                <a16:creationId xmlns:a16="http://schemas.microsoft.com/office/drawing/2014/main" id="{07156A25-60F6-D840-8043-712C21E9592E}"/>
              </a:ext>
            </a:extLst>
          </p:cNvPr>
          <p:cNvSpPr>
            <a:spLocks noGrp="1"/>
          </p:cNvSpPr>
          <p:nvPr>
            <p:ph type="title"/>
          </p:nvPr>
        </p:nvSpPr>
        <p:spPr>
          <a:xfrm>
            <a:off x="2565027"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218941" y="528034"/>
            <a:ext cx="6112122" cy="369332"/>
          </a:xfrm>
          <a:prstGeom prst="rect">
            <a:avLst/>
          </a:prstGeom>
          <a:noFill/>
        </p:spPr>
        <p:txBody>
          <a:bodyPr wrap="none" rtlCol="0">
            <a:spAutoFit/>
          </a:bodyPr>
          <a:lstStyle/>
          <a:p>
            <a:r>
              <a:rPr lang="en-US" b="1" dirty="0">
                <a:solidFill>
                  <a:srgbClr val="C00000"/>
                </a:solidFill>
              </a:rPr>
              <a:t>The dashboard records the TPF as “completed” in three places:</a:t>
            </a:r>
            <a:endParaRPr lang="en-US" dirty="0">
              <a:solidFill>
                <a:srgbClr val="C00000"/>
              </a:solidFill>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25228"/>
          <a:stretch/>
        </p:blipFill>
        <p:spPr>
          <a:xfrm>
            <a:off x="297107" y="1357110"/>
            <a:ext cx="3771900" cy="2905798"/>
          </a:xfrm>
          <a:prstGeom prst="rect">
            <a:avLst/>
          </a:prstGeom>
          <a:ln>
            <a:solidFill>
              <a:srgbClr val="002060"/>
            </a:solidFill>
          </a:ln>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10955" y="1313824"/>
            <a:ext cx="3797300" cy="3225800"/>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97107" y="4780388"/>
            <a:ext cx="3759200" cy="1689100"/>
          </a:xfrm>
          <a:prstGeom prst="rect">
            <a:avLst/>
          </a:prstGeom>
          <a:ln>
            <a:solidFill>
              <a:srgbClr val="002060"/>
            </a:solidFill>
          </a:ln>
        </p:spPr>
      </p:pic>
      <p:sp>
        <p:nvSpPr>
          <p:cNvPr id="10" name="TextBox 9"/>
          <p:cNvSpPr txBox="1"/>
          <p:nvPr/>
        </p:nvSpPr>
        <p:spPr>
          <a:xfrm>
            <a:off x="257577" y="1004552"/>
            <a:ext cx="2579168" cy="369332"/>
          </a:xfrm>
          <a:prstGeom prst="rect">
            <a:avLst/>
          </a:prstGeom>
          <a:noFill/>
        </p:spPr>
        <p:txBody>
          <a:bodyPr wrap="none" rtlCol="0">
            <a:spAutoFit/>
          </a:bodyPr>
          <a:lstStyle/>
          <a:p>
            <a:r>
              <a:rPr lang="en-US" dirty="0">
                <a:solidFill>
                  <a:schemeClr val="bg1"/>
                </a:solidFill>
              </a:rPr>
              <a:t>Middle-left of dashboard </a:t>
            </a:r>
          </a:p>
        </p:txBody>
      </p:sp>
      <p:sp>
        <p:nvSpPr>
          <p:cNvPr id="11" name="TextBox 10"/>
          <p:cNvSpPr txBox="1"/>
          <p:nvPr/>
        </p:nvSpPr>
        <p:spPr>
          <a:xfrm>
            <a:off x="4943340" y="989526"/>
            <a:ext cx="1029256" cy="369332"/>
          </a:xfrm>
          <a:prstGeom prst="rect">
            <a:avLst/>
          </a:prstGeom>
          <a:noFill/>
        </p:spPr>
        <p:txBody>
          <a:bodyPr wrap="none" rtlCol="0">
            <a:spAutoFit/>
          </a:bodyPr>
          <a:lstStyle/>
          <a:p>
            <a:r>
              <a:rPr lang="en-US" dirty="0">
                <a:solidFill>
                  <a:schemeClr val="bg1"/>
                </a:solidFill>
              </a:rPr>
              <a:t>Top-right</a:t>
            </a:r>
          </a:p>
        </p:txBody>
      </p:sp>
      <p:sp>
        <p:nvSpPr>
          <p:cNvPr id="12" name="TextBox 11"/>
          <p:cNvSpPr txBox="1"/>
          <p:nvPr/>
        </p:nvSpPr>
        <p:spPr>
          <a:xfrm>
            <a:off x="294067" y="4415306"/>
            <a:ext cx="1270348" cy="369332"/>
          </a:xfrm>
          <a:prstGeom prst="rect">
            <a:avLst/>
          </a:prstGeom>
          <a:noFill/>
        </p:spPr>
        <p:txBody>
          <a:bodyPr wrap="none" rtlCol="0">
            <a:spAutoFit/>
          </a:bodyPr>
          <a:lstStyle/>
          <a:p>
            <a:r>
              <a:rPr lang="en-US" dirty="0">
                <a:solidFill>
                  <a:schemeClr val="bg1"/>
                </a:solidFill>
              </a:rPr>
              <a:t>Bottom-left</a:t>
            </a:r>
          </a:p>
        </p:txBody>
      </p:sp>
      <p:sp>
        <p:nvSpPr>
          <p:cNvPr id="13" name="Rounded Rectangle 12"/>
          <p:cNvSpPr/>
          <p:nvPr/>
        </p:nvSpPr>
        <p:spPr>
          <a:xfrm>
            <a:off x="309092" y="1609858"/>
            <a:ext cx="2588653" cy="2189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5007734" y="2444838"/>
            <a:ext cx="3775658" cy="2210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279041" y="5907108"/>
            <a:ext cx="3775658" cy="2210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5602310" y="5177307"/>
            <a:ext cx="2301207" cy="584775"/>
          </a:xfrm>
          <a:prstGeom prst="rect">
            <a:avLst/>
          </a:prstGeom>
          <a:solidFill>
            <a:srgbClr val="0070C0"/>
          </a:solidFill>
        </p:spPr>
        <p:txBody>
          <a:bodyPr wrap="none" rtlCol="0">
            <a:spAutoFit/>
          </a:bodyPr>
          <a:lstStyle/>
          <a:p>
            <a:r>
              <a:rPr lang="en-US" sz="3200"/>
              <a:t>You’re done!</a:t>
            </a:r>
          </a:p>
        </p:txBody>
      </p:sp>
    </p:spTree>
    <p:extLst>
      <p:ext uri="{BB962C8B-B14F-4D97-AF65-F5344CB8AC3E}">
        <p14:creationId xmlns:p14="http://schemas.microsoft.com/office/powerpoint/2010/main" val="498420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79561" y="2408349"/>
            <a:ext cx="6490952" cy="369332"/>
          </a:xfrm>
          <a:prstGeom prst="rect">
            <a:avLst/>
          </a:prstGeom>
          <a:solidFill>
            <a:schemeClr val="tx1"/>
          </a:solidFill>
          <a:ln>
            <a:noFill/>
          </a:ln>
        </p:spPr>
        <p:txBody>
          <a:bodyPr wrap="square" rtlCol="0">
            <a:spAutoFit/>
          </a:bodyPr>
          <a:lstStyle/>
          <a:p>
            <a:endParaRPr lang="en-US"/>
          </a:p>
        </p:txBody>
      </p:sp>
      <p:sp>
        <p:nvSpPr>
          <p:cNvPr id="4" name="Title 3"/>
          <p:cNvSpPr>
            <a:spLocks noGrp="1"/>
          </p:cNvSpPr>
          <p:nvPr>
            <p:ph type="title"/>
          </p:nvPr>
        </p:nvSpPr>
        <p:spPr>
          <a:xfrm>
            <a:off x="2434398" y="0"/>
            <a:ext cx="6535737" cy="649443"/>
          </a:xfrm>
        </p:spPr>
        <p:txBody>
          <a:bodyPr>
            <a:normAutofit/>
          </a:bodyPr>
          <a:lstStyle/>
          <a:p>
            <a:pPr algn="r"/>
            <a:r>
              <a:rPr lang="en-US" sz="3200" dirty="0">
                <a:solidFill>
                  <a:schemeClr val="accent4"/>
                </a:solidFill>
                <a:latin typeface="Times" charset="0"/>
                <a:ea typeface="Times" charset="0"/>
                <a:cs typeface="Times" charset="0"/>
              </a:rPr>
              <a:t>Python 2 Thesis Support</a:t>
            </a:r>
          </a:p>
        </p:txBody>
      </p:sp>
      <p:sp>
        <p:nvSpPr>
          <p:cNvPr id="9" name="Subtitle 2"/>
          <p:cNvSpPr txBox="1">
            <a:spLocks/>
          </p:cNvSpPr>
          <p:nvPr/>
        </p:nvSpPr>
        <p:spPr>
          <a:xfrm>
            <a:off x="362373" y="2188378"/>
            <a:ext cx="5462546" cy="24020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b="1" dirty="0">
                <a:solidFill>
                  <a:srgbClr val="C00000"/>
                </a:solidFill>
              </a:rPr>
              <a:t>For additional information and guidance, consult the TPO website at </a:t>
            </a:r>
            <a:r>
              <a:rPr lang="en-US" sz="1600" b="1" dirty="0">
                <a:solidFill>
                  <a:srgbClr val="C00000"/>
                </a:solidFill>
                <a:hlinkClick r:id="rId3"/>
              </a:rPr>
              <a:t>https://nps.edu/web/thesisprocessing/python-help</a:t>
            </a:r>
            <a:endParaRPr lang="en-US" sz="1600" dirty="0">
              <a:solidFill>
                <a:schemeClr val="bg2"/>
              </a:solidFill>
            </a:endParaRPr>
          </a:p>
          <a:p>
            <a:pPr marL="0" indent="0">
              <a:spcBef>
                <a:spcPts val="1800"/>
              </a:spcBef>
              <a:spcAft>
                <a:spcPts val="1200"/>
              </a:spcAft>
              <a:buNone/>
            </a:pPr>
            <a:r>
              <a:rPr lang="en-US" sz="1600" b="1" dirty="0">
                <a:solidFill>
                  <a:srgbClr val="C00000"/>
                </a:solidFill>
              </a:rPr>
              <a:t>For support, contact Thesis Processing:</a:t>
            </a:r>
            <a:endParaRPr lang="en-US" sz="1600" b="1" dirty="0">
              <a:solidFill>
                <a:schemeClr val="bg2"/>
              </a:solidFill>
            </a:endParaRPr>
          </a:p>
          <a:p>
            <a:pPr lvl="1">
              <a:spcAft>
                <a:spcPts val="1200"/>
              </a:spcAft>
              <a:buFont typeface="Arial" charset="0"/>
              <a:buChar char="•"/>
            </a:pPr>
            <a:r>
              <a:rPr lang="en-US" sz="1600" b="1" dirty="0">
                <a:solidFill>
                  <a:schemeClr val="bg2"/>
                </a:solidFill>
                <a:hlinkClick r:id="rId4"/>
              </a:rPr>
              <a:t>thesisprocessingoffice@nps.edu</a:t>
            </a:r>
            <a:endParaRPr lang="en-US" sz="1600" b="1" dirty="0">
              <a:solidFill>
                <a:schemeClr val="bg2"/>
              </a:solidFill>
            </a:endParaRPr>
          </a:p>
          <a:p>
            <a:pPr marL="457200" lvl="1" indent="0">
              <a:spcAft>
                <a:spcPts val="1200"/>
              </a:spcAft>
              <a:buNone/>
            </a:pPr>
            <a:endParaRPr lang="en-US" sz="1600" dirty="0">
              <a:solidFill>
                <a:schemeClr val="bg2"/>
              </a:solidFill>
            </a:endParaRPr>
          </a:p>
        </p:txBody>
      </p:sp>
      <p:pic>
        <p:nvPicPr>
          <p:cNvPr id="21" name="Picture 20"/>
          <p:cNvPicPr/>
          <p:nvPr/>
        </p:nvPicPr>
        <p:blipFill>
          <a:blip r:embed="rId5"/>
          <a:stretch>
            <a:fillRect/>
          </a:stretch>
        </p:blipFill>
        <p:spPr>
          <a:xfrm>
            <a:off x="5674290" y="4013007"/>
            <a:ext cx="3293972" cy="1863569"/>
          </a:xfrm>
          <a:prstGeom prst="rect">
            <a:avLst/>
          </a:prstGeom>
        </p:spPr>
      </p:pic>
      <p:pic>
        <p:nvPicPr>
          <p:cNvPr id="11" name="Picture 10"/>
          <p:cNvPicPr>
            <a:picLocks noChangeAspect="1"/>
          </p:cNvPicPr>
          <p:nvPr/>
        </p:nvPicPr>
        <p:blipFill>
          <a:blip r:embed="rId6"/>
          <a:stretch>
            <a:fillRect/>
          </a:stretch>
        </p:blipFill>
        <p:spPr>
          <a:xfrm>
            <a:off x="5868462" y="838975"/>
            <a:ext cx="2946995" cy="2687996"/>
          </a:xfrm>
          <a:prstGeom prst="rect">
            <a:avLst/>
          </a:prstGeom>
        </p:spPr>
      </p:pic>
    </p:spTree>
    <p:extLst>
      <p:ext uri="{BB962C8B-B14F-4D97-AF65-F5344CB8AC3E}">
        <p14:creationId xmlns:p14="http://schemas.microsoft.com/office/powerpoint/2010/main" val="182426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06001" y="686468"/>
            <a:ext cx="8553485" cy="3993401"/>
          </a:xfrm>
          <a:prstGeom prst="rect">
            <a:avLst/>
          </a:prstGeom>
          <a:noFill/>
        </p:spPr>
        <p:txBody>
          <a:bodyPr wrap="square" rtlCol="0">
            <a:spAutoFit/>
          </a:bodyPr>
          <a:lstStyle/>
          <a:p>
            <a:pPr lvl="0">
              <a:spcAft>
                <a:spcPts val="600"/>
              </a:spcAft>
            </a:pPr>
            <a:r>
              <a:rPr lang="en-US" b="1" dirty="0">
                <a:solidFill>
                  <a:srgbClr val="C00000"/>
                </a:solidFill>
              </a:rPr>
              <a:t>SUMMARY—TO COMPLETE UNDER </a:t>
            </a:r>
            <a:r>
              <a:rPr lang="en-US" b="1" u="sng" dirty="0">
                <a:solidFill>
                  <a:srgbClr val="C00000"/>
                </a:solidFill>
              </a:rPr>
              <a:t>THESIS DATA</a:t>
            </a:r>
            <a:r>
              <a:rPr lang="en-US" b="1" dirty="0">
                <a:solidFill>
                  <a:schemeClr val="bg1"/>
                </a:solidFill>
              </a:rPr>
              <a:t>:</a:t>
            </a:r>
            <a:br>
              <a:rPr lang="en-US" b="1" dirty="0">
                <a:solidFill>
                  <a:schemeClr val="bg1"/>
                </a:solidFill>
              </a:rPr>
            </a:br>
            <a:endParaRPr lang="en-US" sz="1050" dirty="0">
              <a:solidFill>
                <a:schemeClr val="bg1"/>
              </a:solidFill>
            </a:endParaRPr>
          </a:p>
          <a:p>
            <a:pPr marL="685800" lvl="1" indent="-228600">
              <a:spcAft>
                <a:spcPts val="1200"/>
              </a:spcAft>
              <a:buFont typeface="+mj-lt"/>
              <a:buAutoNum type="arabicPeriod"/>
            </a:pPr>
            <a:r>
              <a:rPr lang="en-US" sz="1600" dirty="0">
                <a:solidFill>
                  <a:schemeClr val="bg1"/>
                </a:solidFill>
              </a:rPr>
              <a:t>Thesis Type</a:t>
            </a:r>
          </a:p>
          <a:p>
            <a:pPr marL="685800" lvl="1" indent="-228600">
              <a:spcAft>
                <a:spcPts val="1200"/>
              </a:spcAft>
              <a:buFont typeface="+mj-lt"/>
              <a:buAutoNum type="arabicPeriod"/>
            </a:pPr>
            <a:r>
              <a:rPr lang="en-US" sz="1600" dirty="0">
                <a:solidFill>
                  <a:schemeClr val="bg1"/>
                </a:solidFill>
              </a:rPr>
              <a:t>Thesis Title</a:t>
            </a:r>
          </a:p>
          <a:p>
            <a:pPr marL="685800" lvl="1" indent="-228600">
              <a:spcAft>
                <a:spcPts val="1200"/>
              </a:spcAft>
              <a:buFont typeface="+mj-lt"/>
              <a:buAutoNum type="arabicPeriod"/>
            </a:pPr>
            <a:r>
              <a:rPr lang="en-US" sz="1600" dirty="0">
                <a:solidFill>
                  <a:schemeClr val="bg1"/>
                </a:solidFill>
              </a:rPr>
              <a:t>Co-authors, if any</a:t>
            </a:r>
          </a:p>
          <a:p>
            <a:pPr marL="685800" lvl="1" indent="-228600">
              <a:spcAft>
                <a:spcPts val="1200"/>
              </a:spcAft>
              <a:buFont typeface="+mj-lt"/>
              <a:buAutoNum type="arabicPeriod"/>
            </a:pPr>
            <a:r>
              <a:rPr lang="en-US" sz="1600" dirty="0">
                <a:solidFill>
                  <a:schemeClr val="bg1"/>
                </a:solidFill>
              </a:rPr>
              <a:t>Faculty Advisors</a:t>
            </a:r>
          </a:p>
          <a:p>
            <a:pPr marL="685800" lvl="1" indent="-228600">
              <a:spcAft>
                <a:spcPts val="1200"/>
              </a:spcAft>
              <a:buFont typeface="+mj-lt"/>
              <a:buAutoNum type="arabicPeriod"/>
            </a:pPr>
            <a:r>
              <a:rPr lang="en-US" sz="1600" dirty="0">
                <a:solidFill>
                  <a:schemeClr val="bg1"/>
                </a:solidFill>
              </a:rPr>
              <a:t>Proposal Abstract</a:t>
            </a:r>
            <a:endParaRPr lang="en-US" sz="1200" dirty="0">
              <a:solidFill>
                <a:schemeClr val="bg1"/>
              </a:solidFill>
            </a:endParaRPr>
          </a:p>
          <a:p>
            <a:pPr marL="685800" lvl="1" indent="-228600">
              <a:spcAft>
                <a:spcPts val="1200"/>
              </a:spcAft>
              <a:buFont typeface="+mj-lt"/>
              <a:buAutoNum type="arabicPeriod"/>
            </a:pPr>
            <a:r>
              <a:rPr lang="en-US" sz="1600" dirty="0">
                <a:solidFill>
                  <a:schemeClr val="bg1"/>
                </a:solidFill>
              </a:rPr>
              <a:t>Keywords</a:t>
            </a:r>
            <a:endParaRPr lang="en-US" sz="1200" dirty="0">
              <a:solidFill>
                <a:schemeClr val="bg1"/>
              </a:solidFill>
            </a:endParaRPr>
          </a:p>
          <a:p>
            <a:pPr marL="685800" lvl="1" indent="-228600">
              <a:spcAft>
                <a:spcPts val="1200"/>
              </a:spcAft>
              <a:buFont typeface="+mj-lt"/>
              <a:buAutoNum type="arabicPeriod"/>
            </a:pPr>
            <a:r>
              <a:rPr lang="en-US" sz="1600" dirty="0">
                <a:solidFill>
                  <a:schemeClr val="bg1"/>
                </a:solidFill>
              </a:rPr>
              <a:t>Relevancy Topics</a:t>
            </a:r>
            <a:endParaRPr lang="en-US" sz="1200" dirty="0">
              <a:solidFill>
                <a:schemeClr val="bg1"/>
              </a:solidFill>
            </a:endParaRPr>
          </a:p>
          <a:p>
            <a:pPr marL="685800" lvl="1" indent="-228600">
              <a:spcAft>
                <a:spcPts val="1200"/>
              </a:spcAft>
              <a:buFont typeface="+mj-lt"/>
              <a:buAutoNum type="arabicPeriod"/>
            </a:pPr>
            <a:r>
              <a:rPr lang="en-US" sz="1600" dirty="0">
                <a:solidFill>
                  <a:schemeClr val="bg1"/>
                </a:solidFill>
              </a:rPr>
              <a:t>File-sharing URL</a:t>
            </a:r>
            <a:endParaRPr lang="en-US" sz="1200" dirty="0">
              <a:solidFill>
                <a:schemeClr val="bg1"/>
              </a:solidFill>
            </a:endParaRPr>
          </a:p>
          <a:p>
            <a:pPr marL="685800" lvl="1" indent="-228600">
              <a:spcAft>
                <a:spcPts val="1200"/>
              </a:spcAft>
              <a:buFont typeface="+mj-lt"/>
              <a:buAutoNum type="arabicPeriod"/>
            </a:pPr>
            <a:endParaRPr lang="en-US" sz="1200" dirty="0">
              <a:solidFill>
                <a:schemeClr val="bg1"/>
              </a:solidFill>
            </a:endParaRPr>
          </a:p>
        </p:txBody>
      </p:sp>
      <p:pic>
        <p:nvPicPr>
          <p:cNvPr id="12" name="Picture 11">
            <a:extLst>
              <a:ext uri="{FF2B5EF4-FFF2-40B4-BE49-F238E27FC236}">
                <a16:creationId xmlns:a16="http://schemas.microsoft.com/office/drawing/2014/main" id="{D6D49CEB-6CA3-404E-B81D-1D8C5A79B4C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3714" t="5077" r="33035" b="13485"/>
          <a:stretch/>
        </p:blipFill>
        <p:spPr>
          <a:xfrm>
            <a:off x="5374888" y="1126272"/>
            <a:ext cx="3300762" cy="5277781"/>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8822B1F6-280C-6740-834F-15CC4CC5E200}"/>
              </a:ext>
            </a:extLst>
          </p:cNvPr>
          <p:cNvSpPr/>
          <p:nvPr/>
        </p:nvSpPr>
        <p:spPr>
          <a:xfrm>
            <a:off x="5419167" y="2746412"/>
            <a:ext cx="949347" cy="10552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rgbClr val="0089ED"/>
                </a:solidFill>
              </a:rPr>
              <a:t>Your Name</a:t>
            </a:r>
          </a:p>
        </p:txBody>
      </p:sp>
      <p:sp>
        <p:nvSpPr>
          <p:cNvPr id="10" name="Rounded Rectangle 9">
            <a:extLst>
              <a:ext uri="{FF2B5EF4-FFF2-40B4-BE49-F238E27FC236}">
                <a16:creationId xmlns:a16="http://schemas.microsoft.com/office/drawing/2014/main" id="{3560F839-9E77-EC4F-A9AE-526F6A9C436E}"/>
              </a:ext>
            </a:extLst>
          </p:cNvPr>
          <p:cNvSpPr/>
          <p:nvPr/>
        </p:nvSpPr>
        <p:spPr>
          <a:xfrm>
            <a:off x="5389272" y="1497061"/>
            <a:ext cx="980768" cy="2425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a:extLst>
              <a:ext uri="{FF2B5EF4-FFF2-40B4-BE49-F238E27FC236}">
                <a16:creationId xmlns:a16="http://schemas.microsoft.com/office/drawing/2014/main" id="{130EEC9A-D344-0C4F-B268-D17B38EF23E9}"/>
              </a:ext>
            </a:extLst>
          </p:cNvPr>
          <p:cNvSpPr/>
          <p:nvPr/>
        </p:nvSpPr>
        <p:spPr>
          <a:xfrm>
            <a:off x="635620" y="4556406"/>
            <a:ext cx="3713356" cy="18288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Questions? </a:t>
            </a:r>
          </a:p>
          <a:p>
            <a:pPr algn="ctr"/>
            <a:br>
              <a:rPr lang="en-US" b="1" dirty="0">
                <a:solidFill>
                  <a:srgbClr val="FFC000"/>
                </a:solidFill>
              </a:rPr>
            </a:br>
            <a:r>
              <a:rPr lang="en-US" b="1" dirty="0">
                <a:solidFill>
                  <a:srgbClr val="FFC000"/>
                </a:solidFill>
              </a:rPr>
              <a:t>Slides 6–31 provide detailed instructions. </a:t>
            </a:r>
          </a:p>
        </p:txBody>
      </p:sp>
      <p:sp>
        <p:nvSpPr>
          <p:cNvPr id="9" name="TextBox 8">
            <a:extLst>
              <a:ext uri="{FF2B5EF4-FFF2-40B4-BE49-F238E27FC236}">
                <a16:creationId xmlns:a16="http://schemas.microsoft.com/office/drawing/2014/main" id="{C141181F-C769-AA4E-89FA-419F6F061190}"/>
              </a:ext>
            </a:extLst>
          </p:cNvPr>
          <p:cNvSpPr txBox="1"/>
          <p:nvPr/>
        </p:nvSpPr>
        <p:spPr>
          <a:xfrm>
            <a:off x="8711399" y="6226628"/>
            <a:ext cx="301686" cy="369332"/>
          </a:xfrm>
          <a:prstGeom prst="rect">
            <a:avLst/>
          </a:prstGeom>
          <a:noFill/>
        </p:spPr>
        <p:txBody>
          <a:bodyPr wrap="none" rtlCol="0">
            <a:spAutoFit/>
          </a:bodyPr>
          <a:lstStyle/>
          <a:p>
            <a:r>
              <a:rPr lang="en-US" dirty="0">
                <a:solidFill>
                  <a:schemeClr val="bg1"/>
                </a:solidFill>
              </a:rPr>
              <a:t>5</a:t>
            </a:r>
          </a:p>
        </p:txBody>
      </p:sp>
    </p:spTree>
    <p:extLst>
      <p:ext uri="{BB962C8B-B14F-4D97-AF65-F5344CB8AC3E}">
        <p14:creationId xmlns:p14="http://schemas.microsoft.com/office/powerpoint/2010/main" val="121327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30" r="9981"/>
          <a:stretch/>
        </p:blipFill>
        <p:spPr>
          <a:xfrm>
            <a:off x="4159875" y="3245474"/>
            <a:ext cx="4301545" cy="165028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380" t="1" r="11335" b="944"/>
          <a:stretch/>
        </p:blipFill>
        <p:spPr>
          <a:xfrm>
            <a:off x="304108" y="4468761"/>
            <a:ext cx="3784892" cy="1961328"/>
          </a:xfrm>
          <a:prstGeom prst="rect">
            <a:avLst/>
          </a:prstGeom>
          <a:ln>
            <a:solidFill>
              <a:schemeClr val="accent1"/>
            </a:solidFill>
          </a:ln>
          <a:effectLst>
            <a:outerShdw blurRad="50800" dist="38100" dir="2700000" algn="tl" rotWithShape="0">
              <a:prstClr val="black">
                <a:alpha val="40000"/>
              </a:prstClr>
            </a:outerShdw>
          </a:effectLst>
        </p:spPr>
      </p:pic>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3508653"/>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a:t>
            </a:r>
            <a:r>
              <a:rPr lang="en-US" b="1" dirty="0">
                <a:solidFill>
                  <a:schemeClr val="bg1"/>
                </a:solidFill>
              </a:rPr>
              <a:t>:</a:t>
            </a:r>
            <a:br>
              <a:rPr lang="en-US" b="1" dirty="0">
                <a:solidFill>
                  <a:schemeClr val="bg1"/>
                </a:solidFill>
              </a:rPr>
            </a:br>
            <a:endParaRPr lang="en-US" dirty="0">
              <a:solidFill>
                <a:schemeClr val="bg1"/>
              </a:solidFill>
            </a:endParaRPr>
          </a:p>
          <a:p>
            <a:pPr marL="685800" lvl="1" indent="-228600">
              <a:spcAft>
                <a:spcPts val="1200"/>
              </a:spcAft>
              <a:buFont typeface="+mj-lt"/>
              <a:buAutoNum type="arabicPeriod"/>
            </a:pPr>
            <a:r>
              <a:rPr lang="en-US" sz="1600" b="1" dirty="0">
                <a:solidFill>
                  <a:srgbClr val="C00000"/>
                </a:solidFill>
              </a:rPr>
              <a:t>Thesis Type</a:t>
            </a:r>
            <a:r>
              <a:rPr lang="en-US" sz="1200" b="1" dirty="0">
                <a:solidFill>
                  <a:schemeClr val="bg1"/>
                </a:solidFill>
              </a:rPr>
              <a:t>—</a:t>
            </a:r>
            <a:r>
              <a:rPr lang="en-US" sz="1200" dirty="0">
                <a:solidFill>
                  <a:schemeClr val="bg1"/>
                </a:solidFill>
              </a:rPr>
              <a:t>Is yours correct? The type displays</a:t>
            </a:r>
            <a:br>
              <a:rPr lang="en-US" sz="1200" dirty="0">
                <a:solidFill>
                  <a:schemeClr val="bg1"/>
                </a:solidFill>
              </a:rPr>
            </a:br>
            <a:r>
              <a:rPr lang="en-US" sz="1200" dirty="0">
                <a:solidFill>
                  <a:schemeClr val="bg1"/>
                </a:solidFill>
              </a:rPr>
              <a:t>on the Cover Page and Title Page of your final </a:t>
            </a:r>
            <a:br>
              <a:rPr lang="en-US" sz="1200" dirty="0">
                <a:solidFill>
                  <a:schemeClr val="bg1"/>
                </a:solidFill>
              </a:rPr>
            </a:br>
            <a:r>
              <a:rPr lang="en-US" sz="1200" dirty="0">
                <a:solidFill>
                  <a:schemeClr val="bg1"/>
                </a:solidFill>
              </a:rPr>
              <a:t>document. </a:t>
            </a:r>
          </a:p>
          <a:p>
            <a:pPr marL="1143000" lvl="2" indent="-228600">
              <a:spcAft>
                <a:spcPts val="1200"/>
              </a:spcAft>
              <a:buFont typeface="+mj-lt"/>
              <a:buAutoNum type="alphaLcPeriod"/>
            </a:pPr>
            <a:r>
              <a:rPr lang="en-US" sz="1200" dirty="0">
                <a:solidFill>
                  <a:schemeClr val="bg1"/>
                </a:solidFill>
              </a:rPr>
              <a:t>If not correct, click on the </a:t>
            </a:r>
            <a:r>
              <a:rPr lang="en-US" sz="1200" b="1" dirty="0">
                <a:solidFill>
                  <a:srgbClr val="0089ED"/>
                </a:solidFill>
              </a:rPr>
              <a:t>(edit) </a:t>
            </a:r>
            <a:br>
              <a:rPr lang="en-US" sz="1200" b="1" dirty="0">
                <a:solidFill>
                  <a:srgbClr val="0089ED"/>
                </a:solidFill>
              </a:rPr>
            </a:br>
            <a:r>
              <a:rPr lang="en-US" sz="1200" dirty="0">
                <a:solidFill>
                  <a:schemeClr val="bg1"/>
                </a:solidFill>
              </a:rPr>
              <a:t>button next to the term “</a:t>
            </a:r>
            <a:r>
              <a:rPr lang="en-US" sz="1200" b="1" dirty="0">
                <a:solidFill>
                  <a:schemeClr val="bg1"/>
                </a:solidFill>
              </a:rPr>
              <a:t>Thesis Type</a:t>
            </a:r>
            <a:r>
              <a:rPr lang="en-US" sz="1200" dirty="0">
                <a:solidFill>
                  <a:schemeClr val="bg1"/>
                </a:solidFill>
              </a:rPr>
              <a:t>.” </a:t>
            </a:r>
          </a:p>
          <a:p>
            <a:pPr marL="1143000" lvl="2" indent="-228600">
              <a:spcAft>
                <a:spcPts val="1200"/>
              </a:spcAft>
              <a:buFont typeface="+mj-lt"/>
              <a:buAutoNum type="alphaLcPeriod"/>
            </a:pPr>
            <a:r>
              <a:rPr lang="en-US" sz="1200" dirty="0">
                <a:solidFill>
                  <a:schemeClr val="bg1"/>
                </a:solidFill>
              </a:rPr>
              <a:t>This opens the </a:t>
            </a:r>
            <a:r>
              <a:rPr lang="en-US" sz="1200" b="1" dirty="0">
                <a:solidFill>
                  <a:schemeClr val="bg1"/>
                </a:solidFill>
              </a:rPr>
              <a:t>Thesis Data Editor </a:t>
            </a:r>
            <a:r>
              <a:rPr lang="en-US" sz="1200" dirty="0">
                <a:solidFill>
                  <a:schemeClr val="bg1"/>
                </a:solidFill>
              </a:rPr>
              <a:t>window, </a:t>
            </a:r>
            <a:br>
              <a:rPr lang="en-US" sz="1200" dirty="0">
                <a:solidFill>
                  <a:schemeClr val="bg1"/>
                </a:solidFill>
              </a:rPr>
            </a:br>
            <a:r>
              <a:rPr lang="en-US" sz="1200" dirty="0">
                <a:solidFill>
                  <a:schemeClr val="bg1"/>
                </a:solidFill>
              </a:rPr>
              <a:t>shown in part below. </a:t>
            </a:r>
          </a:p>
          <a:p>
            <a:pPr marL="1143000" lvl="2" indent="-228600">
              <a:spcAft>
                <a:spcPts val="1200"/>
              </a:spcAft>
              <a:buFont typeface="+mj-lt"/>
              <a:buAutoNum type="alphaLcPeriod"/>
            </a:pPr>
            <a:r>
              <a:rPr lang="en-US" sz="1200" dirty="0">
                <a:solidFill>
                  <a:schemeClr val="bg1"/>
                </a:solidFill>
              </a:rPr>
              <a:t>Select Thesis, Report, or Dissertation. </a:t>
            </a:r>
          </a:p>
          <a:p>
            <a:pPr marL="1143000" lvl="2" indent="-228600">
              <a:spcAft>
                <a:spcPts val="1200"/>
              </a:spcAft>
              <a:buFont typeface="+mj-lt"/>
              <a:buAutoNum type="alphaLcPeriod"/>
            </a:pPr>
            <a:r>
              <a:rPr lang="en-US" sz="1200" dirty="0">
                <a:solidFill>
                  <a:schemeClr val="bg1"/>
                </a:solidFill>
              </a:rPr>
              <a:t>If you selected “Report,” next select the </a:t>
            </a:r>
            <a:br>
              <a:rPr lang="en-US" sz="1200" dirty="0">
                <a:solidFill>
                  <a:schemeClr val="bg1"/>
                </a:solidFill>
              </a:rPr>
            </a:br>
            <a:r>
              <a:rPr lang="en-US" sz="1200" dirty="0">
                <a:solidFill>
                  <a:schemeClr val="bg1"/>
                </a:solidFill>
              </a:rPr>
              <a:t>report type from the second drop-down</a:t>
            </a:r>
            <a:br>
              <a:rPr lang="en-US" sz="1200" dirty="0">
                <a:solidFill>
                  <a:schemeClr val="bg1"/>
                </a:solidFill>
              </a:rPr>
            </a:br>
            <a:r>
              <a:rPr lang="en-US" sz="1200" dirty="0">
                <a:solidFill>
                  <a:schemeClr val="bg1"/>
                </a:solidFill>
              </a:rPr>
              <a:t>menu. </a:t>
            </a:r>
          </a:p>
        </p:txBody>
      </p:sp>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3728" r="33136" b="72728"/>
          <a:stretch/>
        </p:blipFill>
        <p:spPr>
          <a:xfrm>
            <a:off x="5275168" y="1173913"/>
            <a:ext cx="3172655" cy="1903898"/>
          </a:xfrm>
          <a:prstGeom prst="rect">
            <a:avLst/>
          </a:prstGeom>
          <a:effectLst>
            <a:outerShdw blurRad="50800" dist="38100" dir="2700000" algn="tl" rotWithShape="0">
              <a:prstClr val="black">
                <a:alpha val="40000"/>
              </a:prstClr>
            </a:outerShdw>
          </a:effectLst>
        </p:spPr>
      </p:pic>
      <p:sp>
        <p:nvSpPr>
          <p:cNvPr id="17" name="Rounded Rectangle 16"/>
          <p:cNvSpPr/>
          <p:nvPr/>
        </p:nvSpPr>
        <p:spPr>
          <a:xfrm>
            <a:off x="5256451" y="2200436"/>
            <a:ext cx="978794" cy="3495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1803042" y="5061397"/>
            <a:ext cx="2266682" cy="136516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4F178393-C072-AF41-86AF-266F97528C18}"/>
              </a:ext>
            </a:extLst>
          </p:cNvPr>
          <p:cNvSpPr/>
          <p:nvPr/>
        </p:nvSpPr>
        <p:spPr>
          <a:xfrm>
            <a:off x="4237148" y="3928055"/>
            <a:ext cx="1390919" cy="9530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3560F839-9E77-EC4F-A9AE-526F6A9C436E}"/>
              </a:ext>
            </a:extLst>
          </p:cNvPr>
          <p:cNvSpPr/>
          <p:nvPr/>
        </p:nvSpPr>
        <p:spPr>
          <a:xfrm>
            <a:off x="5251583" y="1909776"/>
            <a:ext cx="980768" cy="2878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BFAED6D-8BC0-1F42-AD3B-9F96AEC745D5}"/>
              </a:ext>
            </a:extLst>
          </p:cNvPr>
          <p:cNvSpPr txBox="1"/>
          <p:nvPr/>
        </p:nvSpPr>
        <p:spPr>
          <a:xfrm>
            <a:off x="8711399" y="6226628"/>
            <a:ext cx="301686" cy="369332"/>
          </a:xfrm>
          <a:prstGeom prst="rect">
            <a:avLst/>
          </a:prstGeom>
          <a:noFill/>
        </p:spPr>
        <p:txBody>
          <a:bodyPr wrap="none" rtlCol="0">
            <a:spAutoFit/>
          </a:bodyPr>
          <a:lstStyle/>
          <a:p>
            <a:r>
              <a:rPr lang="en-US" dirty="0">
                <a:solidFill>
                  <a:schemeClr val="bg1"/>
                </a:solidFill>
              </a:rPr>
              <a:t>6</a:t>
            </a:r>
          </a:p>
        </p:txBody>
      </p:sp>
      <p:sp>
        <p:nvSpPr>
          <p:cNvPr id="12" name="Right Arrow 11"/>
          <p:cNvSpPr/>
          <p:nvPr/>
        </p:nvSpPr>
        <p:spPr>
          <a:xfrm rot="5400000">
            <a:off x="5576550" y="2781837"/>
            <a:ext cx="708337"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683358" y="3335628"/>
            <a:ext cx="528033" cy="8886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3560F839-9E77-EC4F-A9AE-526F6A9C436E}"/>
              </a:ext>
            </a:extLst>
          </p:cNvPr>
          <p:cNvSpPr/>
          <p:nvPr/>
        </p:nvSpPr>
        <p:spPr>
          <a:xfrm>
            <a:off x="368343" y="5127348"/>
            <a:ext cx="1421819" cy="41056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p:cNvCxnSpPr/>
          <p:nvPr/>
        </p:nvCxnSpPr>
        <p:spPr>
          <a:xfrm>
            <a:off x="3011510" y="3938788"/>
            <a:ext cx="2146" cy="104533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22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116785"/>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a:t>
            </a:r>
            <a:r>
              <a:rPr lang="en-US" b="1" dirty="0">
                <a:solidFill>
                  <a:schemeClr val="bg1"/>
                </a:solidFill>
              </a:rPr>
              <a:t>:</a:t>
            </a:r>
            <a:br>
              <a:rPr lang="en-US" b="1" dirty="0">
                <a:solidFill>
                  <a:schemeClr val="bg1"/>
                </a:solidFill>
              </a:rPr>
            </a:br>
            <a:endParaRPr lang="en-US" dirty="0">
              <a:solidFill>
                <a:schemeClr val="bg1"/>
              </a:solidFill>
            </a:endParaRPr>
          </a:p>
          <a:p>
            <a:pPr marL="800100" lvl="1" indent="-342900">
              <a:spcAft>
                <a:spcPts val="1200"/>
              </a:spcAft>
              <a:buFont typeface="+mj-lt"/>
              <a:buAutoNum type="arabicPeriod" startAt="2"/>
            </a:pPr>
            <a:r>
              <a:rPr lang="en-US" sz="1600" b="1" dirty="0">
                <a:solidFill>
                  <a:srgbClr val="C00000"/>
                </a:solidFill>
              </a:rPr>
              <a:t>Thesis Title</a:t>
            </a:r>
            <a:r>
              <a:rPr lang="en-US" sz="1200" b="1" dirty="0">
                <a:solidFill>
                  <a:schemeClr val="bg1"/>
                </a:solidFill>
              </a:rPr>
              <a:t>—</a:t>
            </a:r>
            <a:r>
              <a:rPr lang="en-US" sz="1200" dirty="0">
                <a:solidFill>
                  <a:schemeClr val="bg1"/>
                </a:solidFill>
              </a:rPr>
              <a:t>Click on the </a:t>
            </a:r>
            <a:r>
              <a:rPr lang="en-US" sz="1200" b="1" dirty="0">
                <a:solidFill>
                  <a:srgbClr val="0089ED"/>
                </a:solidFill>
              </a:rPr>
              <a:t>(edit) </a:t>
            </a:r>
            <a:r>
              <a:rPr lang="en-US" sz="1200" dirty="0">
                <a:solidFill>
                  <a:schemeClr val="bg1"/>
                </a:solidFill>
              </a:rPr>
              <a:t>button next </a:t>
            </a:r>
            <a:br>
              <a:rPr lang="en-US" sz="1200" dirty="0">
                <a:solidFill>
                  <a:schemeClr val="bg1"/>
                </a:solidFill>
              </a:rPr>
            </a:br>
            <a:r>
              <a:rPr lang="en-US" sz="1200" dirty="0">
                <a:solidFill>
                  <a:schemeClr val="bg1"/>
                </a:solidFill>
              </a:rPr>
              <a:t>to the term “</a:t>
            </a:r>
            <a:r>
              <a:rPr lang="en-US" sz="1200" b="1" dirty="0">
                <a:solidFill>
                  <a:schemeClr val="bg1"/>
                </a:solidFill>
              </a:rPr>
              <a:t>Thesis Title</a:t>
            </a:r>
            <a:r>
              <a:rPr lang="en-US" sz="1200" dirty="0">
                <a:solidFill>
                  <a:schemeClr val="bg1"/>
                </a:solidFill>
              </a:rPr>
              <a:t>.” </a:t>
            </a:r>
            <a:br>
              <a:rPr lang="en-US" sz="1200" dirty="0">
                <a:solidFill>
                  <a:schemeClr val="bg1"/>
                </a:solidFill>
              </a:rPr>
            </a:br>
            <a:br>
              <a:rPr lang="en-US" sz="1200" dirty="0">
                <a:solidFill>
                  <a:schemeClr val="bg1"/>
                </a:solidFill>
              </a:rPr>
            </a:br>
            <a:r>
              <a:rPr lang="en-US" sz="1200" dirty="0">
                <a:solidFill>
                  <a:schemeClr val="bg1"/>
                </a:solidFill>
              </a:rPr>
              <a:t>This opens the </a:t>
            </a:r>
            <a:r>
              <a:rPr lang="en-US" sz="1200" b="1" dirty="0">
                <a:solidFill>
                  <a:schemeClr val="bg1"/>
                </a:solidFill>
              </a:rPr>
              <a:t>Thesis Data Editor </a:t>
            </a:r>
            <a:r>
              <a:rPr lang="en-US" sz="1200" dirty="0">
                <a:solidFill>
                  <a:schemeClr val="bg1"/>
                </a:solidFill>
              </a:rPr>
              <a:t>window, </a:t>
            </a:r>
            <a:br>
              <a:rPr lang="en-US" sz="1200" dirty="0">
                <a:solidFill>
                  <a:schemeClr val="bg1"/>
                </a:solidFill>
              </a:rPr>
            </a:br>
            <a:r>
              <a:rPr lang="en-US" sz="1200" dirty="0">
                <a:solidFill>
                  <a:schemeClr val="bg1"/>
                </a:solidFill>
              </a:rPr>
              <a:t>shown in part below.</a:t>
            </a:r>
          </a:p>
          <a:p>
            <a:pPr marL="685800" lvl="1" indent="-228600">
              <a:spcAft>
                <a:spcPts val="1200"/>
              </a:spcAft>
              <a:buFont typeface="+mj-lt"/>
              <a:buAutoNum type="arabicPeriod" startAt="2"/>
            </a:pPr>
            <a:endParaRPr lang="en-US" sz="1050" dirty="0">
              <a:solidFill>
                <a:schemeClr val="bg1"/>
              </a:solidFill>
            </a:endParaRPr>
          </a:p>
          <a:p>
            <a:pPr marL="685800" lvl="1" indent="-228600">
              <a:spcAft>
                <a:spcPts val="1200"/>
              </a:spcAft>
              <a:buFont typeface="+mj-lt"/>
              <a:buAutoNum type="arabicPeriod" startAt="2"/>
            </a:pPr>
            <a:endParaRPr lang="en-US" sz="1200" dirty="0">
              <a:solidFill>
                <a:schemeClr val="bg1"/>
              </a:solidFill>
            </a:endParaRPr>
          </a:p>
          <a:p>
            <a:pPr marL="685800" lvl="1" indent="-228600">
              <a:spcAft>
                <a:spcPts val="1200"/>
              </a:spcAft>
              <a:buFont typeface="+mj-lt"/>
              <a:buAutoNum type="arabicPeriod"/>
            </a:pPr>
            <a:endParaRPr lang="en-US" sz="1200" dirty="0">
              <a:solidFill>
                <a:schemeClr val="bg1"/>
              </a:solidFill>
            </a:endParaRPr>
          </a:p>
          <a:p>
            <a:pPr marL="640080" lvl="1">
              <a:spcAft>
                <a:spcPts val="1200"/>
              </a:spcAft>
            </a:pPr>
            <a:r>
              <a:rPr lang="en-US" sz="1200" dirty="0">
                <a:solidFill>
                  <a:schemeClr val="bg1"/>
                </a:solidFill>
              </a:rPr>
              <a:t>In </a:t>
            </a:r>
            <a:r>
              <a:rPr lang="en-US" sz="1200" b="1" dirty="0">
                <a:solidFill>
                  <a:schemeClr val="bg1"/>
                </a:solidFill>
              </a:rPr>
              <a:t>Thesis Data Editor,</a:t>
            </a:r>
            <a:r>
              <a:rPr lang="en-US" sz="1200" dirty="0">
                <a:solidFill>
                  <a:schemeClr val="bg1"/>
                </a:solidFill>
              </a:rPr>
              <a:t> </a:t>
            </a:r>
            <a:br>
              <a:rPr lang="en-US" sz="1200" dirty="0">
                <a:solidFill>
                  <a:schemeClr val="bg1"/>
                </a:solidFill>
              </a:rPr>
            </a:br>
            <a:r>
              <a:rPr lang="en-US" sz="1200" dirty="0">
                <a:solidFill>
                  <a:schemeClr val="bg1"/>
                </a:solidFill>
              </a:rPr>
              <a:t>enter your working </a:t>
            </a:r>
            <a:r>
              <a:rPr lang="en-US" sz="1200" b="1" dirty="0">
                <a:solidFill>
                  <a:schemeClr val="bg1"/>
                </a:solidFill>
              </a:rPr>
              <a:t>Thesis Title</a:t>
            </a:r>
            <a:r>
              <a:rPr lang="en-US" sz="1200" dirty="0">
                <a:solidFill>
                  <a:schemeClr val="bg1"/>
                </a:solidFill>
              </a:rPr>
              <a:t>. </a:t>
            </a:r>
            <a:br>
              <a:rPr lang="en-US" sz="1200" dirty="0">
                <a:solidFill>
                  <a:schemeClr val="bg1"/>
                </a:solidFill>
              </a:rPr>
            </a:br>
            <a:br>
              <a:rPr lang="en-US" sz="1200" dirty="0">
                <a:solidFill>
                  <a:schemeClr val="bg1"/>
                </a:solidFill>
              </a:rPr>
            </a:br>
            <a:r>
              <a:rPr lang="en-US" sz="1200" dirty="0">
                <a:solidFill>
                  <a:schemeClr val="bg1"/>
                </a:solidFill>
              </a:rPr>
              <a:t>For more information, </a:t>
            </a:r>
            <a:br>
              <a:rPr lang="en-US" sz="1200" dirty="0">
                <a:solidFill>
                  <a:schemeClr val="bg1"/>
                </a:solidFill>
              </a:rPr>
            </a:br>
            <a:r>
              <a:rPr lang="en-US" sz="1200" dirty="0">
                <a:solidFill>
                  <a:schemeClr val="bg1"/>
                </a:solidFill>
              </a:rPr>
              <a:t>click on the black “information” </a:t>
            </a:r>
            <a:br>
              <a:rPr lang="en-US" sz="1200" dirty="0">
                <a:solidFill>
                  <a:schemeClr val="bg1"/>
                </a:solidFill>
              </a:rPr>
            </a:br>
            <a:r>
              <a:rPr lang="en-US" sz="1200" dirty="0">
                <a:solidFill>
                  <a:schemeClr val="bg1"/>
                </a:solidFill>
              </a:rPr>
              <a:t>icon next to this field’s title. </a:t>
            </a:r>
          </a:p>
          <a:p>
            <a:pPr marL="640080" lvl="1">
              <a:spcAft>
                <a:spcPts val="1200"/>
              </a:spcAft>
            </a:pPr>
            <a:r>
              <a:rPr lang="en-US" sz="1200" b="1" dirty="0">
                <a:solidFill>
                  <a:schemeClr val="bg1"/>
                </a:solidFill>
              </a:rPr>
              <a:t>FUTURE EDITS</a:t>
            </a:r>
            <a:r>
              <a:rPr lang="en-US" sz="1200" dirty="0">
                <a:solidFill>
                  <a:schemeClr val="bg1"/>
                </a:solidFill>
              </a:rPr>
              <a:t>: You may edit your </a:t>
            </a:r>
            <a:br>
              <a:rPr lang="en-US" sz="1200" dirty="0">
                <a:solidFill>
                  <a:schemeClr val="bg1"/>
                </a:solidFill>
              </a:rPr>
            </a:br>
            <a:r>
              <a:rPr lang="en-US" sz="1200" dirty="0">
                <a:solidFill>
                  <a:schemeClr val="bg1"/>
                </a:solidFill>
              </a:rPr>
              <a:t>thesis title up until you route your </a:t>
            </a:r>
            <a:br>
              <a:rPr lang="en-US" sz="1200" dirty="0">
                <a:solidFill>
                  <a:schemeClr val="bg1"/>
                </a:solidFill>
              </a:rPr>
            </a:br>
            <a:r>
              <a:rPr lang="en-US" sz="1200" dirty="0">
                <a:solidFill>
                  <a:schemeClr val="bg1"/>
                </a:solidFill>
              </a:rPr>
              <a:t>Thesis Release and Approval Form </a:t>
            </a:r>
            <a:br>
              <a:rPr lang="en-US" sz="1200" dirty="0">
                <a:solidFill>
                  <a:schemeClr val="bg1"/>
                </a:solidFill>
              </a:rPr>
            </a:br>
            <a:r>
              <a:rPr lang="en-US" sz="1200" dirty="0">
                <a:solidFill>
                  <a:schemeClr val="bg1"/>
                </a:solidFill>
              </a:rPr>
              <a:t>(TRAF) for department </a:t>
            </a:r>
            <a:br>
              <a:rPr lang="en-US" sz="1200" dirty="0">
                <a:solidFill>
                  <a:schemeClr val="bg1"/>
                </a:solidFill>
              </a:rPr>
            </a:br>
            <a:r>
              <a:rPr lang="en-US" sz="1200" dirty="0">
                <a:solidFill>
                  <a:schemeClr val="bg1"/>
                </a:solidFill>
              </a:rPr>
              <a:t>approval of your Final Draft thesis. </a:t>
            </a: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3728" r="33136" b="72728"/>
          <a:stretch/>
        </p:blipFill>
        <p:spPr>
          <a:xfrm>
            <a:off x="5288046" y="1405732"/>
            <a:ext cx="3172655" cy="1903898"/>
          </a:xfrm>
          <a:prstGeom prst="rect">
            <a:avLst/>
          </a:prstGeom>
          <a:effectLst>
            <a:outerShdw blurRad="50800" dist="38100" dir="2700000" algn="tl" rotWithShape="0">
              <a:prstClr val="black">
                <a:alpha val="40000"/>
              </a:prstClr>
            </a:outerShdw>
          </a:effectLst>
        </p:spPr>
      </p:pic>
      <p:sp>
        <p:nvSpPr>
          <p:cNvPr id="17" name="Rounded Rectangle 16"/>
          <p:cNvSpPr/>
          <p:nvPr/>
        </p:nvSpPr>
        <p:spPr>
          <a:xfrm>
            <a:off x="5248307" y="2792864"/>
            <a:ext cx="980768" cy="18845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1" b="61611"/>
          <a:stretch/>
        </p:blipFill>
        <p:spPr>
          <a:xfrm>
            <a:off x="3465819" y="3870982"/>
            <a:ext cx="5191954" cy="1653974"/>
          </a:xfrm>
          <a:prstGeom prst="rect">
            <a:avLst/>
          </a:prstGeom>
          <a:effectLst>
            <a:outerShdw blurRad="50800" dist="38100" dir="2700000" algn="tl" rotWithShape="0">
              <a:prstClr val="black">
                <a:alpha val="40000"/>
              </a:prstClr>
            </a:outerShdw>
          </a:effectLst>
        </p:spPr>
      </p:pic>
      <p:sp>
        <p:nvSpPr>
          <p:cNvPr id="19" name="Rounded Rectangle 18"/>
          <p:cNvSpPr/>
          <p:nvPr/>
        </p:nvSpPr>
        <p:spPr>
          <a:xfrm>
            <a:off x="3489404" y="5031832"/>
            <a:ext cx="4921626" cy="4883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4F178393-C072-AF41-86AF-266F97528C18}"/>
              </a:ext>
            </a:extLst>
          </p:cNvPr>
          <p:cNvSpPr/>
          <p:nvPr/>
        </p:nvSpPr>
        <p:spPr>
          <a:xfrm>
            <a:off x="3471436" y="3901064"/>
            <a:ext cx="980768" cy="18845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3560F839-9E77-EC4F-A9AE-526F6A9C436E}"/>
              </a:ext>
            </a:extLst>
          </p:cNvPr>
          <p:cNvSpPr/>
          <p:nvPr/>
        </p:nvSpPr>
        <p:spPr>
          <a:xfrm>
            <a:off x="5264461" y="2141595"/>
            <a:ext cx="980768" cy="2878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BFAED6D-8BC0-1F42-AD3B-9F96AEC745D5}"/>
              </a:ext>
            </a:extLst>
          </p:cNvPr>
          <p:cNvSpPr txBox="1"/>
          <p:nvPr/>
        </p:nvSpPr>
        <p:spPr>
          <a:xfrm>
            <a:off x="8711399" y="6226628"/>
            <a:ext cx="301686" cy="369332"/>
          </a:xfrm>
          <a:prstGeom prst="rect">
            <a:avLst/>
          </a:prstGeom>
          <a:noFill/>
        </p:spPr>
        <p:txBody>
          <a:bodyPr wrap="none" rtlCol="0">
            <a:spAutoFit/>
          </a:bodyPr>
          <a:lstStyle/>
          <a:p>
            <a:r>
              <a:rPr lang="en-US" dirty="0">
                <a:solidFill>
                  <a:schemeClr val="bg1"/>
                </a:solidFill>
              </a:rPr>
              <a:t>7</a:t>
            </a:r>
          </a:p>
        </p:txBody>
      </p:sp>
      <p:cxnSp>
        <p:nvCxnSpPr>
          <p:cNvPr id="12" name="Straight Arrow Connector 11"/>
          <p:cNvCxnSpPr/>
          <p:nvPr/>
        </p:nvCxnSpPr>
        <p:spPr>
          <a:xfrm>
            <a:off x="2743200" y="3902298"/>
            <a:ext cx="682580" cy="115909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Down Arrow 1">
            <a:extLst>
              <a:ext uri="{FF2B5EF4-FFF2-40B4-BE49-F238E27FC236}">
                <a16:creationId xmlns:a16="http://schemas.microsoft.com/office/drawing/2014/main" id="{E3AEF631-CFF9-FA4D-9C0B-3CC2A52B0019}"/>
              </a:ext>
            </a:extLst>
          </p:cNvPr>
          <p:cNvSpPr/>
          <p:nvPr/>
        </p:nvSpPr>
        <p:spPr>
          <a:xfrm>
            <a:off x="6891454" y="3155795"/>
            <a:ext cx="468351" cy="847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280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grpSp>
        <p:nvGrpSpPr>
          <p:cNvPr id="5" name="Group 4"/>
          <p:cNvGrpSpPr/>
          <p:nvPr/>
        </p:nvGrpSpPr>
        <p:grpSpPr>
          <a:xfrm>
            <a:off x="2882900" y="1362178"/>
            <a:ext cx="5836769" cy="3949700"/>
            <a:chOff x="2857500" y="1524000"/>
            <a:chExt cx="5836769" cy="3949700"/>
          </a:xfrm>
          <a:effectLst>
            <a:outerShdw blurRad="50800" dist="38100" dir="2700000" algn="tl" rotWithShape="0">
              <a:prstClr val="black">
                <a:alpha val="40000"/>
              </a:prstClr>
            </a:outerShdw>
          </a:effectLst>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2" b="17169"/>
            <a:stretch/>
          </p:blipFill>
          <p:spPr>
            <a:xfrm>
              <a:off x="2857500" y="1524000"/>
              <a:ext cx="5836769" cy="35687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90495" b="366"/>
            <a:stretch/>
          </p:blipFill>
          <p:spPr>
            <a:xfrm>
              <a:off x="2857500" y="5080000"/>
              <a:ext cx="5836769" cy="393700"/>
            </a:xfrm>
            <a:prstGeom prst="rect">
              <a:avLst/>
            </a:prstGeom>
          </p:spPr>
        </p:pic>
      </p:grpSp>
      <p:sp>
        <p:nvSpPr>
          <p:cNvPr id="19" name="Rounded Rectangle 18"/>
          <p:cNvSpPr/>
          <p:nvPr/>
        </p:nvSpPr>
        <p:spPr>
          <a:xfrm>
            <a:off x="3009900" y="3007443"/>
            <a:ext cx="2314454" cy="16986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79400" y="1295400"/>
            <a:ext cx="2502437" cy="4993675"/>
          </a:xfrm>
          <a:prstGeom prst="rect">
            <a:avLst/>
          </a:prstGeom>
          <a:noFill/>
        </p:spPr>
        <p:txBody>
          <a:bodyPr wrap="square" rtlCol="0">
            <a:spAutoFit/>
          </a:bodyPr>
          <a:lstStyle/>
          <a:p>
            <a:pPr marL="228600" indent="-228600">
              <a:spcAft>
                <a:spcPts val="1200"/>
              </a:spcAft>
              <a:buFont typeface="+mj-lt"/>
              <a:buAutoNum type="arabicPeriod" startAt="3"/>
            </a:pPr>
            <a:r>
              <a:rPr lang="en-US" sz="1600" b="1" dirty="0">
                <a:solidFill>
                  <a:srgbClr val="C00000"/>
                </a:solidFill>
              </a:rPr>
              <a:t>Proposal Abstract</a:t>
            </a:r>
            <a:r>
              <a:rPr lang="en-US" sz="1200" b="1" dirty="0">
                <a:solidFill>
                  <a:schemeClr val="bg1"/>
                </a:solidFill>
              </a:rPr>
              <a:t>—</a:t>
            </a:r>
            <a:br>
              <a:rPr lang="en-US" sz="1200" b="1" dirty="0">
                <a:solidFill>
                  <a:schemeClr val="bg1"/>
                </a:solidFill>
              </a:rPr>
            </a:br>
            <a:r>
              <a:rPr lang="en-US" sz="1200" dirty="0">
                <a:solidFill>
                  <a:schemeClr val="bg1"/>
                </a:solidFill>
              </a:rPr>
              <a:t>If you have a proposal abstract, enter or paste it here. If not, enter “n/a.”</a:t>
            </a:r>
          </a:p>
          <a:p>
            <a:pPr marL="228600" indent="-228600">
              <a:spcAft>
                <a:spcPts val="1200"/>
              </a:spcAft>
              <a:buFont typeface="+mj-lt"/>
              <a:buAutoNum type="arabicPeriod" startAt="3"/>
            </a:pPr>
            <a:r>
              <a:rPr lang="en-US" sz="1600" b="1" dirty="0">
                <a:solidFill>
                  <a:srgbClr val="C00000"/>
                </a:solidFill>
              </a:rPr>
              <a:t>Keywords</a:t>
            </a:r>
            <a:r>
              <a:rPr lang="en-US" sz="1200" b="1" dirty="0">
                <a:solidFill>
                  <a:schemeClr val="bg1"/>
                </a:solidFill>
              </a:rPr>
              <a:t>—</a:t>
            </a:r>
            <a:r>
              <a:rPr lang="en-US" sz="1200" dirty="0">
                <a:solidFill>
                  <a:schemeClr val="bg1"/>
                </a:solidFill>
              </a:rPr>
              <a:t>Type in basic keywords related to your thesis topic. You can edit these up until you route your TRAF. You will eventually need keywords for your Final Draft thesis. Or, enter “n/a.”</a:t>
            </a:r>
          </a:p>
          <a:p>
            <a:pPr marL="228600" indent="-228600">
              <a:spcAft>
                <a:spcPts val="1200"/>
              </a:spcAft>
              <a:buFont typeface="+mj-lt"/>
              <a:buAutoNum type="arabicPeriod" startAt="3"/>
            </a:pPr>
            <a:r>
              <a:rPr lang="en-US" sz="1600" b="1" dirty="0">
                <a:solidFill>
                  <a:srgbClr val="C00000"/>
                </a:solidFill>
              </a:rPr>
              <a:t>Thesis SharePoint URL</a:t>
            </a:r>
            <a:r>
              <a:rPr lang="en-US" sz="1200" b="1" dirty="0">
                <a:solidFill>
                  <a:schemeClr val="bg1"/>
                </a:solidFill>
              </a:rPr>
              <a:t>—OPTIONAL. </a:t>
            </a:r>
            <a:r>
              <a:rPr lang="en-US" sz="1200" dirty="0">
                <a:solidFill>
                  <a:schemeClr val="bg1"/>
                </a:solidFill>
              </a:rPr>
              <a:t>If ITACS has sent you a thesis SharePoint site URL, copy and paste or type it in here, starting with https://</a:t>
            </a:r>
            <a:r>
              <a:rPr lang="mr-IN" sz="1200" dirty="0">
                <a:solidFill>
                  <a:schemeClr val="bg1"/>
                </a:solidFill>
              </a:rPr>
              <a:t>…</a:t>
            </a:r>
            <a:r>
              <a:rPr lang="en-US" sz="1200" dirty="0">
                <a:solidFill>
                  <a:schemeClr val="bg1"/>
                </a:solidFill>
              </a:rPr>
              <a:t>. </a:t>
            </a:r>
            <a:br>
              <a:rPr lang="en-US" sz="1200" dirty="0">
                <a:solidFill>
                  <a:schemeClr val="bg1"/>
                </a:solidFill>
              </a:rPr>
            </a:br>
            <a:br>
              <a:rPr lang="en-US" sz="1050" dirty="0">
                <a:solidFill>
                  <a:schemeClr val="bg1"/>
                </a:solidFill>
              </a:rPr>
            </a:br>
            <a:r>
              <a:rPr lang="en-US" sz="1200" dirty="0">
                <a:solidFill>
                  <a:schemeClr val="bg1"/>
                </a:solidFill>
              </a:rPr>
              <a:t>You can also add a SharePoint URL later. It will be a live link from your dashboard. You can use this site to provide files for review to your advisors, department officers, and thesis processor.</a:t>
            </a:r>
          </a:p>
        </p:txBody>
      </p:sp>
      <p:sp>
        <p:nvSpPr>
          <p:cNvPr id="14" name="Rounded Rectangle 13"/>
          <p:cNvSpPr/>
          <p:nvPr/>
        </p:nvSpPr>
        <p:spPr>
          <a:xfrm>
            <a:off x="3009900" y="4506043"/>
            <a:ext cx="3327400" cy="1708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009900" y="4010743"/>
            <a:ext cx="2667000" cy="1581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919682" y="5651821"/>
            <a:ext cx="5822065" cy="338554"/>
          </a:xfrm>
          <a:prstGeom prst="rect">
            <a:avLst/>
          </a:prstGeom>
          <a:solidFill>
            <a:schemeClr val="accent1"/>
          </a:solidFill>
          <a:effectLst>
            <a:outerShdw blurRad="50800" dist="38100" dir="2700000" algn="tl" rotWithShape="0">
              <a:prstClr val="black">
                <a:alpha val="40000"/>
              </a:prstClr>
            </a:outerShdw>
          </a:effectLst>
        </p:spPr>
        <p:txBody>
          <a:bodyPr wrap="square" rtlCol="0">
            <a:spAutoFit/>
          </a:bodyPr>
          <a:lstStyle/>
          <a:p>
            <a:r>
              <a:rPr lang="en-US" sz="1600" dirty="0"/>
              <a:t>When done, click on “</a:t>
            </a:r>
            <a:r>
              <a:rPr lang="en-US" sz="1600" b="1" dirty="0"/>
              <a:t>Save Thesis Data</a:t>
            </a:r>
            <a:r>
              <a:rPr lang="en-US" sz="1600" dirty="0"/>
              <a:t>,” and then “</a:t>
            </a:r>
            <a:r>
              <a:rPr lang="en-US" sz="1600" b="1" dirty="0"/>
              <a:t>Close Window</a:t>
            </a:r>
            <a:r>
              <a:rPr lang="en-US" sz="1600" dirty="0"/>
              <a:t>.”</a:t>
            </a:r>
          </a:p>
        </p:txBody>
      </p:sp>
      <p:cxnSp>
        <p:nvCxnSpPr>
          <p:cNvPr id="16" name="Straight Arrow Connector 15"/>
          <p:cNvCxnSpPr>
            <a:cxnSpLocks/>
          </p:cNvCxnSpPr>
          <p:nvPr/>
        </p:nvCxnSpPr>
        <p:spPr>
          <a:xfrm flipV="1">
            <a:off x="3500786" y="5252318"/>
            <a:ext cx="0" cy="4208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41B4C67-64DD-B04A-A194-1CAED8BBE133}"/>
              </a:ext>
            </a:extLst>
          </p:cNvPr>
          <p:cNvSpPr txBox="1"/>
          <p:nvPr/>
        </p:nvSpPr>
        <p:spPr>
          <a:xfrm>
            <a:off x="8711399" y="6226628"/>
            <a:ext cx="301686" cy="369332"/>
          </a:xfrm>
          <a:prstGeom prst="rect">
            <a:avLst/>
          </a:prstGeom>
          <a:noFill/>
        </p:spPr>
        <p:txBody>
          <a:bodyPr wrap="none" rtlCol="0">
            <a:spAutoFit/>
          </a:bodyPr>
          <a:lstStyle/>
          <a:p>
            <a:r>
              <a:rPr lang="en-US" dirty="0">
                <a:solidFill>
                  <a:schemeClr val="bg1"/>
                </a:solidFill>
              </a:rPr>
              <a:t>8</a:t>
            </a:r>
          </a:p>
        </p:txBody>
      </p:sp>
      <p:cxnSp>
        <p:nvCxnSpPr>
          <p:cNvPr id="18" name="Straight Arrow Connector 17"/>
          <p:cNvCxnSpPr/>
          <p:nvPr/>
        </p:nvCxnSpPr>
        <p:spPr>
          <a:xfrm>
            <a:off x="2421228" y="1803042"/>
            <a:ext cx="540913" cy="11719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37138" y="3155324"/>
            <a:ext cx="437882" cy="7984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59865" y="4559121"/>
            <a:ext cx="489397"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9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530" y="2451100"/>
            <a:ext cx="6645498" cy="3049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3"/>
          <p:cNvSpPr>
            <a:spLocks noGrp="1"/>
          </p:cNvSpPr>
          <p:nvPr>
            <p:ph type="title"/>
          </p:nvPr>
        </p:nvSpPr>
        <p:spPr>
          <a:xfrm>
            <a:off x="2608263" y="0"/>
            <a:ext cx="6535737" cy="649443"/>
          </a:xfrm>
        </p:spPr>
        <p:txBody>
          <a:bodyPr>
            <a:normAutofit/>
          </a:bodyPr>
          <a:lstStyle/>
          <a:p>
            <a:pPr algn="r"/>
            <a:r>
              <a:rPr lang="en-US" sz="2400" dirty="0">
                <a:solidFill>
                  <a:schemeClr val="accent4"/>
                </a:solidFill>
                <a:latin typeface="Times" charset="0"/>
                <a:ea typeface="Times" charset="0"/>
                <a:cs typeface="Times" charset="0"/>
              </a:rPr>
              <a:t>Python 2 Thesis Support</a:t>
            </a:r>
          </a:p>
        </p:txBody>
      </p:sp>
      <p:sp>
        <p:nvSpPr>
          <p:cNvPr id="8" name="TextBox 7"/>
          <p:cNvSpPr txBox="1"/>
          <p:nvPr/>
        </p:nvSpPr>
        <p:spPr>
          <a:xfrm>
            <a:off x="120615" y="686468"/>
            <a:ext cx="8553485" cy="553998"/>
          </a:xfrm>
          <a:prstGeom prst="rect">
            <a:avLst/>
          </a:prstGeom>
          <a:noFill/>
        </p:spPr>
        <p:txBody>
          <a:bodyPr wrap="square" rtlCol="0">
            <a:spAutoFit/>
          </a:bodyPr>
          <a:lstStyle/>
          <a:p>
            <a:pPr lvl="0">
              <a:spcAft>
                <a:spcPts val="1200"/>
              </a:spcAft>
            </a:pPr>
            <a:r>
              <a:rPr lang="en-US" b="1" dirty="0">
                <a:solidFill>
                  <a:schemeClr val="bg1"/>
                </a:solidFill>
              </a:rPr>
              <a:t>COMPLETE THE FOLLOWING UNDER </a:t>
            </a:r>
            <a:r>
              <a:rPr lang="en-US" b="1" dirty="0">
                <a:solidFill>
                  <a:srgbClr val="C00000"/>
                </a:solidFill>
              </a:rPr>
              <a:t>THESIS DATA, continued</a:t>
            </a:r>
            <a:r>
              <a:rPr lang="en-US" b="1" dirty="0">
                <a:solidFill>
                  <a:schemeClr val="bg1"/>
                </a:solidFill>
              </a:rPr>
              <a:t>:</a:t>
            </a:r>
            <a:br>
              <a:rPr lang="en-US" b="1" dirty="0">
                <a:solidFill>
                  <a:schemeClr val="bg1"/>
                </a:solidFill>
              </a:rPr>
            </a:br>
            <a:endParaRPr lang="en-US" sz="1200" dirty="0">
              <a:solidFill>
                <a:schemeClr val="bg1"/>
              </a:solidFill>
            </a:endParaRPr>
          </a:p>
        </p:txBody>
      </p:sp>
      <p:sp>
        <p:nvSpPr>
          <p:cNvPr id="2" name="TextBox 1"/>
          <p:cNvSpPr txBox="1"/>
          <p:nvPr/>
        </p:nvSpPr>
        <p:spPr>
          <a:xfrm>
            <a:off x="207818" y="1159623"/>
            <a:ext cx="2921748" cy="5447645"/>
          </a:xfrm>
          <a:prstGeom prst="rect">
            <a:avLst/>
          </a:prstGeom>
          <a:noFill/>
        </p:spPr>
        <p:txBody>
          <a:bodyPr wrap="square" rtlCol="0">
            <a:spAutoFit/>
          </a:bodyPr>
          <a:lstStyle/>
          <a:p>
            <a:pPr marL="342900" lvl="1" indent="-342900">
              <a:spcAft>
                <a:spcPts val="1200"/>
              </a:spcAft>
              <a:buFont typeface="+mj-lt"/>
              <a:buAutoNum type="arabicPeriod" startAt="6"/>
            </a:pPr>
            <a:r>
              <a:rPr lang="en-US" sz="1600" b="1" dirty="0">
                <a:solidFill>
                  <a:srgbClr val="C00000"/>
                </a:solidFill>
              </a:rPr>
              <a:t>Co-authors</a:t>
            </a:r>
            <a:r>
              <a:rPr lang="en-US" sz="1200" b="1" dirty="0">
                <a:solidFill>
                  <a:schemeClr val="bg1"/>
                </a:solidFill>
              </a:rPr>
              <a:t>—</a:t>
            </a:r>
            <a:r>
              <a:rPr lang="en-US" sz="1200" dirty="0">
                <a:solidFill>
                  <a:schemeClr val="bg1"/>
                </a:solidFill>
              </a:rPr>
              <a:t>If you do not have co-authors, skip to Step 7.</a:t>
            </a:r>
            <a:br>
              <a:rPr lang="en-US" sz="1200" dirty="0">
                <a:solidFill>
                  <a:schemeClr val="bg1"/>
                </a:solidFill>
              </a:rPr>
            </a:br>
            <a:br>
              <a:rPr lang="en-US" sz="1200" dirty="0">
                <a:solidFill>
                  <a:schemeClr val="bg1"/>
                </a:solidFill>
              </a:rPr>
            </a:br>
            <a:r>
              <a:rPr lang="en-US" sz="1200" dirty="0">
                <a:solidFill>
                  <a:schemeClr val="bg1"/>
                </a:solidFill>
              </a:rPr>
              <a:t>If you have co-author(s), </a:t>
            </a:r>
            <a:r>
              <a:rPr lang="en-US" sz="1200" b="1" dirty="0">
                <a:solidFill>
                  <a:schemeClr val="bg1"/>
                </a:solidFill>
              </a:rPr>
              <a:t>click </a:t>
            </a:r>
            <a:r>
              <a:rPr lang="en-US" sz="1200" dirty="0">
                <a:solidFill>
                  <a:schemeClr val="bg1"/>
                </a:solidFill>
              </a:rPr>
              <a:t>on the </a:t>
            </a:r>
            <a:r>
              <a:rPr lang="en-US" sz="1200" b="1" dirty="0">
                <a:solidFill>
                  <a:srgbClr val="0089ED"/>
                </a:solidFill>
              </a:rPr>
              <a:t>(edit) </a:t>
            </a:r>
            <a:r>
              <a:rPr lang="en-US" sz="1200" dirty="0">
                <a:solidFill>
                  <a:schemeClr val="bg1"/>
                </a:solidFill>
              </a:rPr>
              <a:t>button next to the word “Author(s).” </a:t>
            </a:r>
            <a:br>
              <a:rPr lang="en-US" sz="1200" dirty="0">
                <a:solidFill>
                  <a:schemeClr val="bg1"/>
                </a:solidFill>
              </a:rPr>
            </a:br>
            <a:br>
              <a:rPr lang="en-US" sz="1200" dirty="0">
                <a:solidFill>
                  <a:schemeClr val="bg1"/>
                </a:solidFill>
              </a:rPr>
            </a:br>
            <a:r>
              <a:rPr lang="en-US" sz="1200" dirty="0">
                <a:solidFill>
                  <a:schemeClr val="bg1"/>
                </a:solidFill>
              </a:rPr>
              <a:t>This opens the </a:t>
            </a:r>
            <a:r>
              <a:rPr lang="en-US" sz="1200" b="1" dirty="0">
                <a:solidFill>
                  <a:schemeClr val="bg1"/>
                </a:solidFill>
              </a:rPr>
              <a:t>Thesis</a:t>
            </a:r>
            <a:r>
              <a:rPr lang="en-US" sz="1200" dirty="0">
                <a:solidFill>
                  <a:schemeClr val="bg1"/>
                </a:solidFill>
              </a:rPr>
              <a:t> </a:t>
            </a:r>
            <a:r>
              <a:rPr lang="en-US" sz="1200" b="1" dirty="0">
                <a:solidFill>
                  <a:schemeClr val="bg1"/>
                </a:solidFill>
              </a:rPr>
              <a:t>Author Manager, </a:t>
            </a:r>
            <a:r>
              <a:rPr lang="en-US" sz="1200" dirty="0">
                <a:solidFill>
                  <a:schemeClr val="bg1"/>
                </a:solidFill>
              </a:rPr>
              <a:t>shown below.</a:t>
            </a:r>
            <a:br>
              <a:rPr lang="en-US" sz="1200" dirty="0">
                <a:solidFill>
                  <a:schemeClr val="bg1"/>
                </a:solidFill>
              </a:rPr>
            </a:br>
            <a:endParaRPr lang="en-US" sz="1200" dirty="0">
              <a:solidFill>
                <a:schemeClr val="bg1"/>
              </a:solidFill>
            </a:endParaRPr>
          </a:p>
          <a:p>
            <a:pPr marL="342900" lvl="1" indent="-342900">
              <a:spcAft>
                <a:spcPts val="1200"/>
              </a:spcAft>
              <a:buFont typeface="+mj-lt"/>
              <a:buAutoNum type="arabicPeriod" startAt="6"/>
            </a:pPr>
            <a:r>
              <a:rPr lang="en-US" sz="1200" b="1" dirty="0">
                <a:solidFill>
                  <a:srgbClr val="C00000"/>
                </a:solidFill>
              </a:rPr>
              <a:t>NOTE</a:t>
            </a:r>
            <a:r>
              <a:rPr lang="en-US" sz="1200" dirty="0">
                <a:solidFill>
                  <a:schemeClr val="bg1"/>
                </a:solidFill>
              </a:rPr>
              <a:t>: If your name appears incorrectly, contact </a:t>
            </a:r>
            <a:r>
              <a:rPr lang="en-US" sz="1200" dirty="0">
                <a:solidFill>
                  <a:schemeClr val="bg1"/>
                </a:solidFill>
                <a:hlinkClick r:id="rId3"/>
              </a:rPr>
              <a:t>registrar@nps.edu</a:t>
            </a:r>
            <a:r>
              <a:rPr lang="en-US" sz="1200" dirty="0">
                <a:solidFill>
                  <a:schemeClr val="bg1"/>
                </a:solidFill>
              </a:rPr>
              <a:t> </a:t>
            </a:r>
            <a:br>
              <a:rPr lang="en-US" sz="1200" dirty="0">
                <a:solidFill>
                  <a:schemeClr val="bg1"/>
                </a:solidFill>
              </a:rPr>
            </a:br>
            <a:r>
              <a:rPr lang="en-US" sz="1200" dirty="0">
                <a:solidFill>
                  <a:schemeClr val="bg1"/>
                </a:solidFill>
              </a:rPr>
              <a:t>to have it corrected. </a:t>
            </a:r>
          </a:p>
          <a:p>
            <a:pPr marL="347472" lvl="1">
              <a:spcAft>
                <a:spcPts val="1200"/>
              </a:spcAft>
            </a:pPr>
            <a:r>
              <a:rPr lang="en-US" sz="1200" b="1" dirty="0">
                <a:solidFill>
                  <a:srgbClr val="C00000"/>
                </a:solidFill>
              </a:rPr>
              <a:t>NOTE</a:t>
            </a:r>
            <a:r>
              <a:rPr lang="en-US" sz="1200" dirty="0">
                <a:solidFill>
                  <a:schemeClr val="bg1"/>
                </a:solidFill>
              </a:rPr>
              <a:t>: For multi-authored theses, only ONE author should create a thesis dashboard. When the co-authors’ names are added, Python will automatically create linked dashboards for each co-author. All team members will share the same dashboard, with identical Thesis IDs. Therefore, when any member of the team logs into their own dashboard, they will be accessing the shared dashboard, and changes made to the dashboard of one team member will be reflected in all dashboards. </a:t>
            </a: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70244" y="1156573"/>
            <a:ext cx="3125429" cy="2589053"/>
          </a:xfrm>
          <a:prstGeom prst="rect">
            <a:avLst/>
          </a:prstGeom>
          <a:effectLst>
            <a:outerShdw blurRad="50800" dist="38100" dir="2700000" algn="tl" rotWithShape="0">
              <a:prstClr val="black">
                <a:alpha val="40000"/>
              </a:prstClr>
            </a:outerShdw>
          </a:effectLst>
        </p:spPr>
      </p:pic>
      <p:sp>
        <p:nvSpPr>
          <p:cNvPr id="18" name="Rectangle 17"/>
          <p:cNvSpPr/>
          <p:nvPr/>
        </p:nvSpPr>
        <p:spPr>
          <a:xfrm>
            <a:off x="3255503" y="2375902"/>
            <a:ext cx="949347" cy="10552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rgbClr val="0089ED"/>
                </a:solidFill>
              </a:rPr>
              <a:t>Your Name</a:t>
            </a:r>
          </a:p>
        </p:txBody>
      </p:sp>
      <p:sp>
        <p:nvSpPr>
          <p:cNvPr id="17" name="Rounded Rectangle 16"/>
          <p:cNvSpPr/>
          <p:nvPr/>
        </p:nvSpPr>
        <p:spPr>
          <a:xfrm>
            <a:off x="3227949" y="2194512"/>
            <a:ext cx="1154062" cy="3097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961" r="961"/>
          <a:stretch/>
        </p:blipFill>
        <p:spPr>
          <a:xfrm>
            <a:off x="3197154" y="4136118"/>
            <a:ext cx="5772668" cy="1892586"/>
          </a:xfrm>
          <a:prstGeom prst="rect">
            <a:avLst/>
          </a:prstGeom>
          <a:effectLst>
            <a:outerShdw blurRad="50800" dist="38100" dir="2700000" algn="tl" rotWithShape="0">
              <a:prstClr val="black">
                <a:alpha val="40000"/>
              </a:prstClr>
            </a:outerShdw>
          </a:effectLst>
        </p:spPr>
      </p:pic>
      <p:sp>
        <p:nvSpPr>
          <p:cNvPr id="21" name="Rectangle 20"/>
          <p:cNvSpPr/>
          <p:nvPr/>
        </p:nvSpPr>
        <p:spPr>
          <a:xfrm>
            <a:off x="3267954" y="5353957"/>
            <a:ext cx="949347" cy="2032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Name</a:t>
            </a:r>
          </a:p>
        </p:txBody>
      </p:sp>
      <p:sp>
        <p:nvSpPr>
          <p:cNvPr id="22" name="Rounded Rectangle 21"/>
          <p:cNvSpPr/>
          <p:nvPr/>
        </p:nvSpPr>
        <p:spPr>
          <a:xfrm>
            <a:off x="3187467" y="4138584"/>
            <a:ext cx="1422400" cy="5435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7320" y="5379119"/>
            <a:ext cx="1137750" cy="152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89ED"/>
                </a:solidFill>
              </a:rPr>
              <a:t>Your email address</a:t>
            </a:r>
          </a:p>
        </p:txBody>
      </p:sp>
      <p:sp>
        <p:nvSpPr>
          <p:cNvPr id="13" name="TextBox 12">
            <a:extLst>
              <a:ext uri="{FF2B5EF4-FFF2-40B4-BE49-F238E27FC236}">
                <a16:creationId xmlns:a16="http://schemas.microsoft.com/office/drawing/2014/main" id="{B985531B-C000-1249-A8E5-49498F241870}"/>
              </a:ext>
            </a:extLst>
          </p:cNvPr>
          <p:cNvSpPr txBox="1"/>
          <p:nvPr/>
        </p:nvSpPr>
        <p:spPr>
          <a:xfrm>
            <a:off x="8711399" y="6226628"/>
            <a:ext cx="301686" cy="369332"/>
          </a:xfrm>
          <a:prstGeom prst="rect">
            <a:avLst/>
          </a:prstGeom>
          <a:noFill/>
        </p:spPr>
        <p:txBody>
          <a:bodyPr wrap="none" rtlCol="0">
            <a:spAutoFit/>
          </a:bodyPr>
          <a:lstStyle/>
          <a:p>
            <a:r>
              <a:rPr lang="en-US" dirty="0">
                <a:solidFill>
                  <a:schemeClr val="bg1"/>
                </a:solidFill>
              </a:rPr>
              <a:t>9</a:t>
            </a:r>
          </a:p>
        </p:txBody>
      </p:sp>
      <p:cxnSp>
        <p:nvCxnSpPr>
          <p:cNvPr id="14" name="Straight Arrow Connector 13"/>
          <p:cNvCxnSpPr/>
          <p:nvPr/>
        </p:nvCxnSpPr>
        <p:spPr>
          <a:xfrm>
            <a:off x="1363287" y="2273121"/>
            <a:ext cx="1804916" cy="193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06084" y="2189408"/>
            <a:ext cx="437882" cy="167426"/>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2176530" y="2623101"/>
            <a:ext cx="1273252" cy="193463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rot="5400000">
            <a:off x="3812145" y="3915178"/>
            <a:ext cx="708337"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2098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7740</TotalTime>
  <Words>4033</Words>
  <Application>Microsoft Office PowerPoint</Application>
  <PresentationFormat>Letter Paper (8.5x11 in)</PresentationFormat>
  <Paragraphs>383</Paragraphs>
  <Slides>41</Slides>
  <Notes>41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Calibri</vt:lpstr>
      <vt:lpstr>Calibri Light</vt:lpstr>
      <vt:lpstr>Minion Pro</vt:lpstr>
      <vt:lpstr>Times</vt:lpstr>
      <vt:lpstr>Wingdings</vt:lpstr>
      <vt:lpstr>Office Theme</vt:lpstr>
      <vt:lpstr>Custom Design</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PowerPoint Presentation</vt:lpstr>
      <vt:lpstr>PowerPoint Presentation</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lpstr>Python 2 Thesis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Leavitt, Sandra (Sandi) (CIV)</dc:creator>
  <cp:lastModifiedBy>Long, Janice (CIV)</cp:lastModifiedBy>
  <cp:revision>233</cp:revision>
  <dcterms:created xsi:type="dcterms:W3CDTF">2018-03-07T19:33:37Z</dcterms:created>
  <dcterms:modified xsi:type="dcterms:W3CDTF">2020-04-30T18:15:50Z</dcterms:modified>
</cp:coreProperties>
</file>