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0" r:id="rId2"/>
    <p:sldId id="258" r:id="rId3"/>
    <p:sldId id="287" r:id="rId4"/>
    <p:sldId id="297" r:id="rId5"/>
    <p:sldId id="298" r:id="rId6"/>
    <p:sldId id="299" r:id="rId7"/>
    <p:sldId id="300" r:id="rId8"/>
    <p:sldId id="303" r:id="rId9"/>
    <p:sldId id="301" r:id="rId10"/>
    <p:sldId id="304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087"/>
    <a:srgbClr val="364A7A"/>
    <a:srgbClr val="CD630B"/>
    <a:srgbClr val="476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36" autoAdjust="0"/>
  </p:normalViewPr>
  <p:slideViewPr>
    <p:cSldViewPr snapToGrid="0" snapToObjects="1">
      <p:cViewPr varScale="1">
        <p:scale>
          <a:sx n="105" d="100"/>
          <a:sy n="105" d="100"/>
        </p:scale>
        <p:origin x="11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9FFF5CCE-DCF4-4000-91B0-7AD621FFE54E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D627D002-A81F-435A-8AD0-F0630086F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33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2575A982-AFD6-CD48-B4CB-F3B1870100C5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09EF4498-8F37-C742-880C-4076278C2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1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gradFill rotWithShape="1">
          <a:gsLst>
            <a:gs pos="0">
              <a:srgbClr val="47619D"/>
            </a:gs>
            <a:gs pos="76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PS crest left aligned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7" y="437931"/>
            <a:ext cx="2036140" cy="49917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1642" y="2032003"/>
            <a:ext cx="7220662" cy="288471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7000" b="1">
                <a:latin typeface="Calibri"/>
                <a:cs typeface="Calibri"/>
              </a:defRPr>
            </a:lvl1pPr>
          </a:lstStyle>
          <a:p>
            <a:r>
              <a:rPr lang="en-US" sz="6000" dirty="0" smtClean="0">
                <a:latin typeface="Trajan Pro"/>
              </a:rPr>
              <a:t>Click to edit Master title style</a:t>
            </a:r>
            <a:endParaRPr lang="en-US" sz="6000" dirty="0">
              <a:latin typeface="Trajan Pro"/>
              <a:cs typeface="Trajan Pro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118009" y="5080000"/>
            <a:ext cx="325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Space Systems Academic</a:t>
            </a:r>
            <a:r>
              <a:rPr lang="en-US" baseline="0" dirty="0" smtClean="0">
                <a:latin typeface="Cambria"/>
                <a:cs typeface="Cambria"/>
              </a:rPr>
              <a:t> Group</a:t>
            </a:r>
          </a:p>
          <a:p>
            <a:r>
              <a:rPr lang="en-US" baseline="0" dirty="0" smtClean="0">
                <a:latin typeface="Cambria"/>
                <a:cs typeface="Cambria"/>
              </a:rPr>
              <a:t>28 June 2018</a:t>
            </a:r>
            <a:endParaRPr lang="en-US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8846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gradFill rotWithShape="1">
          <a:gsLst>
            <a:gs pos="0">
              <a:srgbClr val="47619D"/>
            </a:gs>
            <a:gs pos="76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1793" y="-1"/>
            <a:ext cx="8368921" cy="68580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NPS stroked cr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" y="125078"/>
            <a:ext cx="400112" cy="27043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 rot="16200000">
            <a:off x="-2886747" y="3433055"/>
            <a:ext cx="632278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sz="2000" b="1" spc="300" dirty="0" smtClean="0">
                <a:latin typeface="Trajan Pro"/>
                <a:cs typeface="Trajan Pro"/>
              </a:rPr>
              <a:t>NAVAL POSTGRADUATE SCHOOL</a:t>
            </a:r>
            <a:endParaRPr lang="en-US" sz="2000" b="1" spc="300" dirty="0">
              <a:latin typeface="Trajan Pro"/>
              <a:cs typeface="Trajan Pro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43362" y="544287"/>
            <a:ext cx="7943438" cy="935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80000"/>
              </a:lnSpc>
              <a:defRPr b="0" i="0" kern="1100" spc="0">
                <a:solidFill>
                  <a:srgbClr val="364A7A"/>
                </a:solidFill>
                <a:latin typeface="Cambria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43362" y="1681808"/>
            <a:ext cx="7943438" cy="0"/>
          </a:xfrm>
          <a:prstGeom prst="line">
            <a:avLst/>
          </a:prstGeom>
          <a:ln w="19050" cmpd="sng">
            <a:solidFill>
              <a:srgbClr val="4761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3362" y="1883472"/>
            <a:ext cx="7943438" cy="47477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Cambria"/>
                <a:cs typeface="Cambria"/>
              </a:defRPr>
            </a:lvl1pPr>
            <a:lvl2pPr marL="742950" indent="-28575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Cambria"/>
                <a:cs typeface="Cambria"/>
              </a:defRPr>
            </a:lvl2pPr>
            <a:lvl3pPr marL="11430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Cambria"/>
                <a:cs typeface="Cambria"/>
              </a:defRPr>
            </a:lvl3pPr>
            <a:lvl4pPr marL="16002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Cambria"/>
                <a:cs typeface="Cambria"/>
              </a:defRPr>
            </a:lvl4pPr>
            <a:lvl5pPr marL="20574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472962" y="6503407"/>
            <a:ext cx="42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FD866-F511-4B4E-838A-9B6C6D59AB8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8258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gradFill rotWithShape="1">
          <a:gsLst>
            <a:gs pos="0">
              <a:srgbClr val="47619D"/>
            </a:gs>
            <a:gs pos="76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69984" y="-1"/>
            <a:ext cx="6228640" cy="68580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NPS stroked cres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" y="125078"/>
            <a:ext cx="400112" cy="27043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886747" y="3433055"/>
            <a:ext cx="632278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sz="2000" b="1" spc="300" dirty="0" smtClean="0">
                <a:latin typeface="Trajan Pro"/>
                <a:cs typeface="Trajan Pro"/>
              </a:rPr>
              <a:t>NAVAL POSTGRADUATE SCHOOL</a:t>
            </a:r>
            <a:endParaRPr lang="en-US" sz="2000" b="1" spc="300" dirty="0">
              <a:latin typeface="Trajan Pro"/>
              <a:cs typeface="Trajan Pro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43644" y="544286"/>
            <a:ext cx="5675085" cy="1542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80000"/>
              </a:lnSpc>
              <a:defRPr b="0" i="0" kern="1100" spc="0">
                <a:solidFill>
                  <a:srgbClr val="364A7A"/>
                </a:solidFill>
                <a:latin typeface="Cambria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43644" y="2227817"/>
            <a:ext cx="5675086" cy="0"/>
          </a:xfrm>
          <a:prstGeom prst="line">
            <a:avLst/>
          </a:prstGeom>
          <a:ln w="19050" cmpd="sng">
            <a:solidFill>
              <a:srgbClr val="4761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43644" y="2503714"/>
            <a:ext cx="5675086" cy="41275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Cambria"/>
                <a:cs typeface="Cambria"/>
              </a:defRPr>
            </a:lvl1pPr>
            <a:lvl2pPr marL="742950" indent="-28575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Cambria"/>
                <a:cs typeface="Cambria"/>
              </a:defRPr>
            </a:lvl2pPr>
            <a:lvl3pPr marL="11430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Cambria"/>
                <a:cs typeface="Cambria"/>
              </a:defRPr>
            </a:lvl3pPr>
            <a:lvl4pPr marL="16002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Cambria"/>
                <a:cs typeface="Cambria"/>
              </a:defRPr>
            </a:lvl4pPr>
            <a:lvl5pPr marL="20574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78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94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ps.smartcatalogiq.com/Current/Academic-Catalog/Courses/SS/3000/SS3613" TargetMode="External"/><Relationship Id="rId7" Type="http://schemas.openxmlformats.org/officeDocument/2006/relationships/hyperlink" Target="http://nps.smartcatalogiq.com/Current/Academic-Catalog/Courses/SS/3000/SS3051" TargetMode="External"/><Relationship Id="rId2" Type="http://schemas.openxmlformats.org/officeDocument/2006/relationships/hyperlink" Target="http://nps.smartcatalogiq.com/Current/Academic-Catalog/Courses/SS/3000/SS30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ps.smartcatalogiq.com/Current/Academic-Catalog/Courses/PH/2000/PH2514" TargetMode="External"/><Relationship Id="rId5" Type="http://schemas.openxmlformats.org/officeDocument/2006/relationships/hyperlink" Target="http://nps.smartcatalogiq.com/Current/Academic-Catalog/Courses/PH/3000/PH3052" TargetMode="External"/><Relationship Id="rId4" Type="http://schemas.openxmlformats.org/officeDocument/2006/relationships/hyperlink" Target="http://nps.smartcatalogiq.com/Current/Academic-Catalog/Courses/SS/3000/SS36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ps.smartcatalogiq.com/Current/Academic-Catalog/Courses/SS/3000/SS3613" TargetMode="External"/><Relationship Id="rId2" Type="http://schemas.openxmlformats.org/officeDocument/2006/relationships/hyperlink" Target="http://nps.smartcatalogiq.com/Current/Academic-Catalog/Courses/SS/3000/SS301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ps.smartcatalogiq.com/Current/Academic-Catalog/Courses/SS/3000/SS3741" TargetMode="External"/><Relationship Id="rId4" Type="http://schemas.openxmlformats.org/officeDocument/2006/relationships/hyperlink" Target="http://nps.smartcatalogiq.com/Current/Academic-Catalog/Courses/SS/3000/SS37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ps.smartcatalogiq.com/Current/Academic-Catalog/Courses/AE/4000/AE4830" TargetMode="External"/><Relationship Id="rId2" Type="http://schemas.openxmlformats.org/officeDocument/2006/relationships/hyperlink" Target="http://nps.smartcatalogiq.com/Current/Academic-Catalog/Courses/SS/3000/SS301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ps.smartcatalogiq.com/Current/Academic-Catalog/Courses/SS/3000/SS3051" TargetMode="External"/><Relationship Id="rId4" Type="http://schemas.openxmlformats.org/officeDocument/2006/relationships/hyperlink" Target="http://nps.smartcatalogiq.com/Current/Academic-Catalog/Courses/AE/4000/AE483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1062" y="1076326"/>
            <a:ext cx="6535737" cy="13446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151063" y="2908300"/>
            <a:ext cx="6535737" cy="35036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43508"/>
            <a:ext cx="9306726" cy="93067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654619"/>
            <a:ext cx="9306725" cy="517841"/>
          </a:xfrm>
          <a:prstGeom prst="rect">
            <a:avLst/>
          </a:prstGeom>
          <a:gradFill flip="none" rotWithShape="1">
            <a:gsLst>
              <a:gs pos="0">
                <a:srgbClr val="002463"/>
              </a:gs>
              <a:gs pos="100000">
                <a:srgbClr val="002463"/>
              </a:gs>
              <a:gs pos="51000">
                <a:schemeClr val="bg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PS stroked cre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64" y="362083"/>
            <a:ext cx="3046096" cy="20588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674939"/>
            <a:ext cx="928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latin typeface="Trajan Pro"/>
                <a:cs typeface="Trajan Pro"/>
              </a:rPr>
              <a:t>NAVAL POSTGRADUATE SCHOOL</a:t>
            </a:r>
          </a:p>
        </p:txBody>
      </p:sp>
      <p:sp>
        <p:nvSpPr>
          <p:cNvPr id="2" name="Rectangle 1"/>
          <p:cNvSpPr/>
          <p:nvPr/>
        </p:nvSpPr>
        <p:spPr>
          <a:xfrm>
            <a:off x="517071" y="5859841"/>
            <a:ext cx="4572000" cy="4855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1 University Circle, Monterey, CA</a:t>
            </a:r>
          </a:p>
          <a:p>
            <a:r>
              <a:rPr lang="en-US" dirty="0" err="1" smtClean="0">
                <a:latin typeface="Cambria"/>
                <a:cs typeface="Cambria"/>
              </a:rPr>
              <a:t>www.nps.edu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166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MS, Space Systems Operations (366)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1-year </a:t>
            </a:r>
            <a:r>
              <a:rPr lang="en-US" dirty="0" smtClean="0"/>
              <a:t>option is offered to students who do not need a Navy subspecialty code, i.e., USAF U2 </a:t>
            </a:r>
            <a:r>
              <a:rPr lang="en-US" dirty="0" smtClean="0"/>
              <a:t>personnel</a:t>
            </a:r>
          </a:p>
          <a:p>
            <a:r>
              <a:rPr lang="en-US" dirty="0" smtClean="0"/>
              <a:t>Sample matrix shown below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292261"/>
              </p:ext>
            </p:extLst>
          </p:nvPr>
        </p:nvGraphicFramePr>
        <p:xfrm>
          <a:off x="1069848" y="3140284"/>
          <a:ext cx="7342632" cy="3490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479">
                  <a:extLst>
                    <a:ext uri="{9D8B030D-6E8A-4147-A177-3AD203B41FA5}">
                      <a16:colId xmlns:a16="http://schemas.microsoft.com/office/drawing/2014/main" val="3679649470"/>
                    </a:ext>
                  </a:extLst>
                </a:gridCol>
                <a:gridCol w="1358192">
                  <a:extLst>
                    <a:ext uri="{9D8B030D-6E8A-4147-A177-3AD203B41FA5}">
                      <a16:colId xmlns:a16="http://schemas.microsoft.com/office/drawing/2014/main" val="3579041523"/>
                    </a:ext>
                  </a:extLst>
                </a:gridCol>
                <a:gridCol w="1437645">
                  <a:extLst>
                    <a:ext uri="{9D8B030D-6E8A-4147-A177-3AD203B41FA5}">
                      <a16:colId xmlns:a16="http://schemas.microsoft.com/office/drawing/2014/main" val="1269322404"/>
                    </a:ext>
                  </a:extLst>
                </a:gridCol>
                <a:gridCol w="1223772">
                  <a:extLst>
                    <a:ext uri="{9D8B030D-6E8A-4147-A177-3AD203B41FA5}">
                      <a16:colId xmlns:a16="http://schemas.microsoft.com/office/drawing/2014/main" val="966341949"/>
                    </a:ext>
                  </a:extLst>
                </a:gridCol>
                <a:gridCol w="1223772">
                  <a:extLst>
                    <a:ext uri="{9D8B030D-6E8A-4147-A177-3AD203B41FA5}">
                      <a16:colId xmlns:a16="http://schemas.microsoft.com/office/drawing/2014/main" val="2311344900"/>
                    </a:ext>
                  </a:extLst>
                </a:gridCol>
                <a:gridCol w="1223772">
                  <a:extLst>
                    <a:ext uri="{9D8B030D-6E8A-4147-A177-3AD203B41FA5}">
                      <a16:colId xmlns:a16="http://schemas.microsoft.com/office/drawing/2014/main" val="2118669705"/>
                    </a:ext>
                  </a:extLst>
                </a:gridCol>
              </a:tblGrid>
              <a:tr h="338492"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Quarter </a:t>
                      </a:r>
                    </a:p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(# / Time of Year)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Course 1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Course 2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Course 3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Course 4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Course 5</a:t>
                      </a:r>
                    </a:p>
                  </a:txBody>
                  <a:tcPr marL="88587" marR="88587" marT="44293" marB="44293" anchor="ctr"/>
                </a:tc>
                <a:extLst>
                  <a:ext uri="{0D108BD9-81ED-4DB2-BD59-A6C34878D82A}">
                    <a16:rowId xmlns:a16="http://schemas.microsoft.com/office/drawing/2014/main" val="3606532805"/>
                  </a:ext>
                </a:extLst>
              </a:tr>
              <a:tr h="433010"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1F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PH2514 (4-0)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Space Environment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EC1010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Introduction to MATLAB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PH3052 (4-0)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Remote Sensing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SS3011(3-0)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Space Technologies &amp; Applications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noProof="0" dirty="0" smtClean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extLst>
                  <a:ext uri="{0D108BD9-81ED-4DB2-BD59-A6C34878D82A}">
                    <a16:rowId xmlns:a16="http://schemas.microsoft.com/office/drawing/2014/main" val="2211868620"/>
                  </a:ext>
                </a:extLst>
              </a:tr>
              <a:tr h="527527"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2W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NS4677 (4-0)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Space &amp; International Security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SS3610 (4-2)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Space Communications Systems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SS3400 (4-2)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 Orbital Mechanics, Launch and Space Operations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SS0810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Thesis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extLst>
                  <a:ext uri="{0D108BD9-81ED-4DB2-BD59-A6C34878D82A}">
                    <a16:rowId xmlns:a16="http://schemas.microsoft.com/office/drawing/2014/main" val="629426166"/>
                  </a:ext>
                </a:extLst>
              </a:tr>
              <a:tr h="338492"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3S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SS3041(4-2)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Space Systems &amp; Ops 1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SS3613 (3-0)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MILSATCOM Systems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AE4830 (4-1)</a:t>
                      </a:r>
                    </a:p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S/C Systems I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SS3600 (2-3)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Modeling &amp; Simulation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SS0810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Thesis</a:t>
                      </a:r>
                    </a:p>
                  </a:txBody>
                  <a:tcPr marL="88587" marR="88587" marT="44293" marB="44293" anchor="ctr"/>
                </a:tc>
                <a:extLst>
                  <a:ext uri="{0D108BD9-81ED-4DB2-BD59-A6C34878D82A}">
                    <a16:rowId xmlns:a16="http://schemas.microsoft.com/office/drawing/2014/main" val="1908254062"/>
                  </a:ext>
                </a:extLst>
              </a:tr>
              <a:tr h="527527"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4S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SS3051 (4-0)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Military Applications of DoD &amp; Commercial Space Systems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SS3001 (3-2)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Military Applications of Space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AE4831(3-2)</a:t>
                      </a:r>
                    </a:p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S/C Systems 2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Elective 4000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SS0810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Thesis</a:t>
                      </a:r>
                    </a:p>
                  </a:txBody>
                  <a:tcPr marL="88587" marR="88587" marT="44293" marB="44293" anchor="ctr"/>
                </a:tc>
                <a:extLst>
                  <a:ext uri="{0D108BD9-81ED-4DB2-BD59-A6C34878D82A}">
                    <a16:rowId xmlns:a16="http://schemas.microsoft.com/office/drawing/2014/main" val="1317754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70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 Degree (DL) In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Master of Engineering (ME) degree in Space Systems to be offered via distance learning is in development</a:t>
            </a:r>
          </a:p>
          <a:p>
            <a:pPr lvl="1"/>
            <a:r>
              <a:rPr lang="en-US" dirty="0" smtClean="0"/>
              <a:t>ME degree does not require a thesis</a:t>
            </a:r>
          </a:p>
          <a:p>
            <a:pPr lvl="1"/>
            <a:r>
              <a:rPr lang="en-US" dirty="0" smtClean="0"/>
              <a:t>Designed with a focus tailored to meet DL customer requirements for work-force development </a:t>
            </a:r>
          </a:p>
          <a:p>
            <a:r>
              <a:rPr lang="en-US" dirty="0" smtClean="0"/>
              <a:t>Requires course development for DL delivery of non-certificate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5471" y="2032003"/>
            <a:ext cx="8106833" cy="288471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6600" dirty="0" smtClean="0"/>
              <a:t>Distance Learning (DL) Programs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00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Academic Programs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Certificates (DL)</a:t>
            </a:r>
          </a:p>
          <a:p>
            <a:pPr lvl="1"/>
            <a:r>
              <a:rPr lang="en-US" dirty="0" smtClean="0"/>
              <a:t>Space Systems Certificate (273)</a:t>
            </a:r>
          </a:p>
          <a:p>
            <a:pPr lvl="1"/>
            <a:r>
              <a:rPr lang="en-US" dirty="0" smtClean="0"/>
              <a:t>Space Nuclear Command, Control &amp; Communications (NC3) Certificate (298)</a:t>
            </a:r>
          </a:p>
          <a:p>
            <a:pPr lvl="1"/>
            <a:r>
              <a:rPr lang="en-US" dirty="0" smtClean="0"/>
              <a:t>Space Systems Design Certificate  (253)</a:t>
            </a:r>
          </a:p>
          <a:p>
            <a:r>
              <a:rPr lang="en-US" dirty="0" smtClean="0"/>
              <a:t> Masters of Science (MS) Degrees (in residence)</a:t>
            </a:r>
          </a:p>
          <a:p>
            <a:pPr lvl="1"/>
            <a:r>
              <a:rPr lang="en-US" dirty="0" smtClean="0"/>
              <a:t>MS, Space Systems Engineering (591)</a:t>
            </a:r>
          </a:p>
          <a:p>
            <a:pPr lvl="1"/>
            <a:r>
              <a:rPr lang="en-US" dirty="0" smtClean="0"/>
              <a:t>MS, Space Systems Operations (366)</a:t>
            </a:r>
            <a:endParaRPr lang="en-US" dirty="0"/>
          </a:p>
          <a:p>
            <a:r>
              <a:rPr lang="en-US" dirty="0" smtClean="0"/>
              <a:t>Masters of Engineering (ME) Degrees (DL)</a:t>
            </a:r>
          </a:p>
          <a:p>
            <a:pPr lvl="1"/>
            <a:r>
              <a:rPr lang="en-US" dirty="0" smtClean="0"/>
              <a:t>In work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2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Systems Certificate (273)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Taught in residence and via DL (asynchronously)</a:t>
            </a:r>
          </a:p>
          <a:p>
            <a:r>
              <a:rPr lang="en-US" dirty="0" smtClean="0"/>
              <a:t>Two starts </a:t>
            </a:r>
            <a:r>
              <a:rPr lang="en-US" dirty="0" smtClean="0"/>
              <a:t>(Fall </a:t>
            </a:r>
            <a:r>
              <a:rPr lang="en-US" dirty="0" smtClean="0"/>
              <a:t>and </a:t>
            </a:r>
            <a:r>
              <a:rPr lang="en-US" dirty="0" smtClean="0"/>
              <a:t>Spring) </a:t>
            </a:r>
            <a:endParaRPr lang="en-US" dirty="0" smtClean="0"/>
          </a:p>
          <a:p>
            <a:r>
              <a:rPr lang="en-US" dirty="0" smtClean="0"/>
              <a:t>Total of 4 courses from the following matrix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48798"/>
              </p:ext>
            </p:extLst>
          </p:nvPr>
        </p:nvGraphicFramePr>
        <p:xfrm>
          <a:off x="1106424" y="3314989"/>
          <a:ext cx="7325852" cy="337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48">
                  <a:extLst>
                    <a:ext uri="{9D8B030D-6E8A-4147-A177-3AD203B41FA5}">
                      <a16:colId xmlns:a16="http://schemas.microsoft.com/office/drawing/2014/main" val="2039338797"/>
                    </a:ext>
                  </a:extLst>
                </a:gridCol>
                <a:gridCol w="4910348">
                  <a:extLst>
                    <a:ext uri="{9D8B030D-6E8A-4147-A177-3AD203B41FA5}">
                      <a16:colId xmlns:a16="http://schemas.microsoft.com/office/drawing/2014/main" val="3299325421"/>
                    </a:ext>
                  </a:extLst>
                </a:gridCol>
                <a:gridCol w="833516">
                  <a:extLst>
                    <a:ext uri="{9D8B030D-6E8A-4147-A177-3AD203B41FA5}">
                      <a16:colId xmlns:a16="http://schemas.microsoft.com/office/drawing/2014/main" val="2711583710"/>
                    </a:ext>
                  </a:extLst>
                </a:gridCol>
                <a:gridCol w="665040">
                  <a:extLst>
                    <a:ext uri="{9D8B030D-6E8A-4147-A177-3AD203B41FA5}">
                      <a16:colId xmlns:a16="http://schemas.microsoft.com/office/drawing/2014/main" val="3129489326"/>
                    </a:ext>
                  </a:extLst>
                </a:gridCol>
              </a:tblGrid>
              <a:tr h="3288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Course Number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Title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Lecture Hours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Lab Hours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041486163"/>
                  </a:ext>
                </a:extLst>
              </a:tr>
              <a:tr h="194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hlinkClick r:id="rId2"/>
                        </a:rPr>
                        <a:t>SS3011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</a:rPr>
                        <a:t>Space Technology and Applications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68035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64653"/>
                  </a:ext>
                </a:extLst>
              </a:tr>
              <a:tr h="194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hlinkClick r:id="rId3"/>
                        </a:rPr>
                        <a:t>SS3613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</a:rPr>
                        <a:t>Military Satellite Communications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570332516"/>
                  </a:ext>
                </a:extLst>
              </a:tr>
              <a:tr h="19440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dirty="0" smtClean="0">
                          <a:effectLst/>
                        </a:rPr>
                        <a:t>OR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121759"/>
                  </a:ext>
                </a:extLst>
              </a:tr>
              <a:tr h="194404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effectLst/>
                          <a:hlinkClick r:id="rId4"/>
                        </a:rPr>
                        <a:t>SS3610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>
                          <a:effectLst/>
                        </a:rPr>
                        <a:t>Space Communications Systems: Fundamentals and Analysis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>
                          <a:effectLst/>
                        </a:rPr>
                        <a:t>4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effectLst/>
                        </a:rPr>
                        <a:t>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26173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944919"/>
                  </a:ext>
                </a:extLst>
              </a:tr>
              <a:tr h="329149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>
                          <a:effectLst/>
                          <a:hlinkClick r:id="rId5"/>
                        </a:rPr>
                        <a:t>PH3052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effectLst/>
                        </a:rPr>
                        <a:t>Physics of Space and Airborne Sensor Systems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>
                          <a:effectLst/>
                        </a:rPr>
                        <a:t>4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effectLst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31869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21520"/>
                  </a:ext>
                </a:extLst>
              </a:tr>
              <a:tr h="194404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>
                          <a:effectLst/>
                          <a:hlinkClick r:id="rId6"/>
                        </a:rPr>
                        <a:t>PH2514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effectLst/>
                        </a:rPr>
                        <a:t>Introduction to the Space Environment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>
                          <a:effectLst/>
                        </a:rPr>
                        <a:t>4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effectLst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33798077"/>
                  </a:ext>
                </a:extLst>
              </a:tr>
              <a:tr h="194404">
                <a:tc gridSpan="4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 smtClean="0">
                          <a:effectLst/>
                        </a:rPr>
                        <a:t>OR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90291"/>
                  </a:ext>
                </a:extLst>
              </a:tr>
              <a:tr h="194404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effectLst/>
                          <a:hlinkClick r:id="rId7"/>
                        </a:rPr>
                        <a:t>SS3051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effectLst/>
                        </a:rPr>
                        <a:t>Military Applications of DoD and Commercial Space Systems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>
                          <a:effectLst/>
                        </a:rPr>
                        <a:t>4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effectLst/>
                        </a:rPr>
                        <a:t>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235619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77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Space Nuclear Command, Control &amp; Communications (NC3) Certificate (298)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Taught via DL (asynchronously)</a:t>
            </a:r>
          </a:p>
          <a:p>
            <a:r>
              <a:rPr lang="en-US" dirty="0" smtClean="0"/>
              <a:t>Two starts </a:t>
            </a:r>
            <a:r>
              <a:rPr lang="en-US" dirty="0" smtClean="0"/>
              <a:t>(Winter and Summer)</a:t>
            </a:r>
            <a:endParaRPr lang="en-US" dirty="0" smtClean="0"/>
          </a:p>
          <a:p>
            <a:pPr lvl="1"/>
            <a:r>
              <a:rPr lang="en-US" dirty="0" smtClean="0"/>
              <a:t>January entry date starts with SS3011</a:t>
            </a:r>
          </a:p>
          <a:p>
            <a:pPr lvl="1"/>
            <a:r>
              <a:rPr lang="en-US" dirty="0" smtClean="0"/>
              <a:t>July entry date starts with SS3740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4292"/>
              </p:ext>
            </p:extLst>
          </p:nvPr>
        </p:nvGraphicFramePr>
        <p:xfrm>
          <a:off x="1089326" y="3994700"/>
          <a:ext cx="7434390" cy="175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533">
                  <a:extLst>
                    <a:ext uri="{9D8B030D-6E8A-4147-A177-3AD203B41FA5}">
                      <a16:colId xmlns:a16="http://schemas.microsoft.com/office/drawing/2014/main" val="2039338797"/>
                    </a:ext>
                  </a:extLst>
                </a:gridCol>
                <a:gridCol w="4983099">
                  <a:extLst>
                    <a:ext uri="{9D8B030D-6E8A-4147-A177-3AD203B41FA5}">
                      <a16:colId xmlns:a16="http://schemas.microsoft.com/office/drawing/2014/main" val="3299325421"/>
                    </a:ext>
                  </a:extLst>
                </a:gridCol>
                <a:gridCol w="845865">
                  <a:extLst>
                    <a:ext uri="{9D8B030D-6E8A-4147-A177-3AD203B41FA5}">
                      <a16:colId xmlns:a16="http://schemas.microsoft.com/office/drawing/2014/main" val="2711583710"/>
                    </a:ext>
                  </a:extLst>
                </a:gridCol>
                <a:gridCol w="674893">
                  <a:extLst>
                    <a:ext uri="{9D8B030D-6E8A-4147-A177-3AD203B41FA5}">
                      <a16:colId xmlns:a16="http://schemas.microsoft.com/office/drawing/2014/main" val="3129489326"/>
                    </a:ext>
                  </a:extLst>
                </a:gridCol>
              </a:tblGrid>
              <a:tr h="1225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Course Number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Title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Lecture Hours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Lab Hours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041486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56AC"/>
                          </a:solidFill>
                          <a:effectLst/>
                          <a:hlinkClick r:id="rId2"/>
                        </a:rPr>
                        <a:t>SS3011</a:t>
                      </a:r>
                      <a:endParaRPr lang="en-US" sz="14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</a:rPr>
                        <a:t>Space Technology and Applications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  <a:latin typeface="Helvetica Neue"/>
                        </a:rPr>
                        <a:t>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  <a:latin typeface="Helvetica Neue"/>
                        </a:rPr>
                        <a:t>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68035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56AC"/>
                          </a:solidFill>
                          <a:effectLst/>
                          <a:hlinkClick r:id="rId3"/>
                        </a:rPr>
                        <a:t>SS3613</a:t>
                      </a:r>
                      <a:endParaRPr lang="en-US" sz="14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</a:rPr>
                        <a:t>Military Satellite Communications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  <a:latin typeface="Helvetica Neue"/>
                        </a:rPr>
                        <a:t>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  <a:latin typeface="Helvetica Neue"/>
                        </a:rPr>
                        <a:t>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57033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56AC"/>
                          </a:solidFill>
                          <a:effectLst/>
                          <a:hlinkClick r:id="rId4"/>
                        </a:rPr>
                        <a:t>SS3740</a:t>
                      </a:r>
                      <a:endParaRPr lang="en-US" sz="14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</a:rPr>
                        <a:t>Nuclear Command, Control, and Communications Systems - Part I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  <a:latin typeface="Helvetica Neue"/>
                        </a:rPr>
                        <a:t>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  <a:latin typeface="Helvetica Neue"/>
                        </a:rPr>
                        <a:t>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31869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56AC"/>
                          </a:solidFill>
                          <a:effectLst/>
                          <a:hlinkClick r:id="rId5"/>
                        </a:rPr>
                        <a:t>SS3741</a:t>
                      </a:r>
                      <a:endParaRPr lang="en-US" sz="14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</a:rPr>
                        <a:t>Nuclear Command, Control, and Communications Systems - Part II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  <a:latin typeface="Helvetica Neue"/>
                        </a:rPr>
                        <a:t>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Helvetica Neue"/>
                        </a:rPr>
                        <a:t>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3379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7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Space Systems Design Certificate (253)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Taught via DL (asynchronously)</a:t>
            </a:r>
          </a:p>
          <a:p>
            <a:r>
              <a:rPr lang="en-US" dirty="0" smtClean="0"/>
              <a:t>One start </a:t>
            </a:r>
            <a:r>
              <a:rPr lang="en-US" dirty="0" smtClean="0"/>
              <a:t>(Fall)</a:t>
            </a:r>
            <a:endParaRPr lang="en-US" dirty="0" smtClean="0"/>
          </a:p>
          <a:p>
            <a:r>
              <a:rPr lang="en-US" dirty="0" smtClean="0"/>
              <a:t>Currently supports DoD Space educational needs and is targeted primarily at providing DoD Space employees with top-level knowledge in spacecraft design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45833"/>
              </p:ext>
            </p:extLst>
          </p:nvPr>
        </p:nvGraphicFramePr>
        <p:xfrm>
          <a:off x="1089326" y="4570772"/>
          <a:ext cx="7434390" cy="175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533">
                  <a:extLst>
                    <a:ext uri="{9D8B030D-6E8A-4147-A177-3AD203B41FA5}">
                      <a16:colId xmlns:a16="http://schemas.microsoft.com/office/drawing/2014/main" val="2039338797"/>
                    </a:ext>
                  </a:extLst>
                </a:gridCol>
                <a:gridCol w="4983099">
                  <a:extLst>
                    <a:ext uri="{9D8B030D-6E8A-4147-A177-3AD203B41FA5}">
                      <a16:colId xmlns:a16="http://schemas.microsoft.com/office/drawing/2014/main" val="3299325421"/>
                    </a:ext>
                  </a:extLst>
                </a:gridCol>
                <a:gridCol w="845865">
                  <a:extLst>
                    <a:ext uri="{9D8B030D-6E8A-4147-A177-3AD203B41FA5}">
                      <a16:colId xmlns:a16="http://schemas.microsoft.com/office/drawing/2014/main" val="2711583710"/>
                    </a:ext>
                  </a:extLst>
                </a:gridCol>
                <a:gridCol w="674893">
                  <a:extLst>
                    <a:ext uri="{9D8B030D-6E8A-4147-A177-3AD203B41FA5}">
                      <a16:colId xmlns:a16="http://schemas.microsoft.com/office/drawing/2014/main" val="3129489326"/>
                    </a:ext>
                  </a:extLst>
                </a:gridCol>
              </a:tblGrid>
              <a:tr h="1225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Course Number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Title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Lecture Hours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Lab Hours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041486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056AC"/>
                          </a:solidFill>
                          <a:effectLst/>
                          <a:hlinkClick r:id="rId2"/>
                        </a:rPr>
                        <a:t>SS3011</a:t>
                      </a:r>
                      <a:endParaRPr lang="en-US" sz="140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</a:rPr>
                        <a:t>Space Technology and Applications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  <a:latin typeface="Helvetica Neue"/>
                        </a:rPr>
                        <a:t>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effectLst/>
                          <a:latin typeface="Helvetica Neue"/>
                        </a:rPr>
                        <a:t>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68035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AE4830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Spacecraft Systems I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57033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AE4831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Spacecraft Systems II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31869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SS3051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Military Applications of DoD and Commercial Space Systems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3379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89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MS, Space Systems Engineering (591)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starts, in residence</a:t>
            </a:r>
          </a:p>
          <a:p>
            <a:pPr lvl="1"/>
            <a:r>
              <a:rPr lang="en-US" dirty="0" smtClean="0"/>
              <a:t>Navy officer students complete a 27-month program, including P-code and JPME requirements</a:t>
            </a:r>
          </a:p>
          <a:p>
            <a:pPr lvl="1"/>
            <a:r>
              <a:rPr lang="en-US" dirty="0" smtClean="0"/>
              <a:t>A refresher quarter is available as needed</a:t>
            </a:r>
          </a:p>
          <a:p>
            <a:pPr lvl="1"/>
            <a:r>
              <a:rPr lang="en-US" dirty="0" smtClean="0"/>
              <a:t>Multiple disciplinary tracks are offered</a:t>
            </a:r>
          </a:p>
          <a:p>
            <a:pPr lvl="2"/>
            <a:r>
              <a:rPr lang="en-US" dirty="0" err="1" smtClean="0"/>
              <a:t>Astronautical</a:t>
            </a:r>
            <a:r>
              <a:rPr lang="en-US" dirty="0" smtClean="0"/>
              <a:t> Engineering</a:t>
            </a:r>
          </a:p>
          <a:p>
            <a:pPr lvl="2"/>
            <a:r>
              <a:rPr lang="en-US" dirty="0" smtClean="0"/>
              <a:t>Electrical Engineering</a:t>
            </a:r>
          </a:p>
          <a:p>
            <a:pPr lvl="2"/>
            <a:r>
              <a:rPr lang="en-US" dirty="0" smtClean="0"/>
              <a:t>Physics</a:t>
            </a:r>
            <a:endParaRPr lang="en-US" dirty="0" smtClean="0"/>
          </a:p>
          <a:p>
            <a:pPr lvl="2"/>
            <a:r>
              <a:rPr lang="en-US" dirty="0" smtClean="0"/>
              <a:t>Computer </a:t>
            </a:r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ABET </a:t>
            </a:r>
            <a:r>
              <a:rPr lang="en-US" dirty="0" smtClean="0"/>
              <a:t>accredited </a:t>
            </a:r>
            <a:r>
              <a:rPr lang="en-US" dirty="0" smtClean="0"/>
              <a:t>degrees</a:t>
            </a:r>
            <a:endParaRPr lang="en-US" dirty="0" smtClean="0"/>
          </a:p>
          <a:p>
            <a:pPr lvl="1"/>
            <a:r>
              <a:rPr lang="en-US" dirty="0" smtClean="0"/>
              <a:t>Contact NPS Program Officer for details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291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MS, Space Systems Engineering (591)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One-year option is currently available for DoD and DoD contractor civilians and USNA academic scholars</a:t>
            </a:r>
          </a:p>
          <a:p>
            <a:r>
              <a:rPr lang="en-US" dirty="0" smtClean="0"/>
              <a:t>Sample matrix shown below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69848" y="3255263"/>
          <a:ext cx="7342632" cy="318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479">
                  <a:extLst>
                    <a:ext uri="{9D8B030D-6E8A-4147-A177-3AD203B41FA5}">
                      <a16:colId xmlns:a16="http://schemas.microsoft.com/office/drawing/2014/main" val="3679649470"/>
                    </a:ext>
                  </a:extLst>
                </a:gridCol>
                <a:gridCol w="1358192">
                  <a:extLst>
                    <a:ext uri="{9D8B030D-6E8A-4147-A177-3AD203B41FA5}">
                      <a16:colId xmlns:a16="http://schemas.microsoft.com/office/drawing/2014/main" val="3579041523"/>
                    </a:ext>
                  </a:extLst>
                </a:gridCol>
                <a:gridCol w="1437645">
                  <a:extLst>
                    <a:ext uri="{9D8B030D-6E8A-4147-A177-3AD203B41FA5}">
                      <a16:colId xmlns:a16="http://schemas.microsoft.com/office/drawing/2014/main" val="1269322404"/>
                    </a:ext>
                  </a:extLst>
                </a:gridCol>
                <a:gridCol w="1223772">
                  <a:extLst>
                    <a:ext uri="{9D8B030D-6E8A-4147-A177-3AD203B41FA5}">
                      <a16:colId xmlns:a16="http://schemas.microsoft.com/office/drawing/2014/main" val="966341949"/>
                    </a:ext>
                  </a:extLst>
                </a:gridCol>
                <a:gridCol w="1223772">
                  <a:extLst>
                    <a:ext uri="{9D8B030D-6E8A-4147-A177-3AD203B41FA5}">
                      <a16:colId xmlns:a16="http://schemas.microsoft.com/office/drawing/2014/main" val="2311344900"/>
                    </a:ext>
                  </a:extLst>
                </a:gridCol>
                <a:gridCol w="1223772">
                  <a:extLst>
                    <a:ext uri="{9D8B030D-6E8A-4147-A177-3AD203B41FA5}">
                      <a16:colId xmlns:a16="http://schemas.microsoft.com/office/drawing/2014/main" val="2118669705"/>
                    </a:ext>
                  </a:extLst>
                </a:gridCol>
              </a:tblGrid>
              <a:tr h="268385"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Quarter </a:t>
                      </a:r>
                    </a:p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(# / Time of Year)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Course 1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Course 2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Course 3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Course 4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Course 5</a:t>
                      </a:r>
                    </a:p>
                  </a:txBody>
                  <a:tcPr marL="88587" marR="88587" marT="44293" marB="44293" anchor="ctr"/>
                </a:tc>
                <a:extLst>
                  <a:ext uri="{0D108BD9-81ED-4DB2-BD59-A6C34878D82A}">
                    <a16:rowId xmlns:a16="http://schemas.microsoft.com/office/drawing/2014/main" val="3606532805"/>
                  </a:ext>
                </a:extLst>
              </a:tr>
              <a:tr h="343326"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1S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AE3851 (3-2)</a:t>
                      </a:r>
                    </a:p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Spacecraft Propulsion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EC3320 (3-2)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Optimal Control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SS3051 (4-0)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Mil. DoD &amp; </a:t>
                      </a: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Comm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 Space Systems (S)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EC2440(3-2)*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Intro to Scientific </a:t>
                      </a: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Prog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*	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SS4000 (0-1) Seminar</a:t>
                      </a:r>
                    </a:p>
                  </a:txBody>
                  <a:tcPr marL="88587" marR="88587" marT="44293" marB="44293" anchor="ctr"/>
                </a:tc>
                <a:extLst>
                  <a:ext uri="{0D108BD9-81ED-4DB2-BD59-A6C34878D82A}">
                    <a16:rowId xmlns:a16="http://schemas.microsoft.com/office/drawing/2014/main" val="2211868620"/>
                  </a:ext>
                </a:extLst>
              </a:tr>
              <a:tr h="429854"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2F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SS3861 (2-4) Spacecraft</a:t>
                      </a:r>
                      <a:r>
                        <a:rPr lang="en-US" sz="1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Payload Design I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AE3804(3-2) Spacecraft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Thermal Control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AE4850 (3-2)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Astrodynamic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 Optimization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AE0810 (0-8)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Thesis Research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SS4000 (0-1) Seminar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extLst>
                  <a:ext uri="{0D108BD9-81ED-4DB2-BD59-A6C34878D82A}">
                    <a16:rowId xmlns:a16="http://schemas.microsoft.com/office/drawing/2014/main" val="629426166"/>
                  </a:ext>
                </a:extLst>
              </a:tr>
              <a:tr h="268385"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3W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SS3500(4-2)</a:t>
                      </a:r>
                    </a:p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 Orbital Mechanics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&amp; Launch Systems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AE3818 (3-2)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Spacecraft Attitude Determination &amp; Control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AE4881(2-4)</a:t>
                      </a:r>
                    </a:p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Aerospace Trajectory Planning &amp; Guidance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AE0810 (0-8)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Thesis Research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SS4000 (0-1) Seminar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extLst>
                  <a:ext uri="{0D108BD9-81ED-4DB2-BD59-A6C34878D82A}">
                    <a16:rowId xmlns:a16="http://schemas.microsoft.com/office/drawing/2014/main" val="1908254062"/>
                  </a:ext>
                </a:extLst>
              </a:tr>
              <a:tr h="418267">
                <a:tc>
                  <a:txBody>
                    <a:bodyPr/>
                    <a:lstStyle/>
                    <a:p>
                      <a:pPr marL="0" marR="0" algn="ctr" defTabSz="4572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4S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AE4870 (4-0)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Spacecraft Design  &amp; Integration I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AE4820(3-2)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Robotic Multibody Systems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AE0810 (0-8)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Thesis Research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AE0810 (0-8)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Thesis Research</a:t>
                      </a:r>
                    </a:p>
                  </a:txBody>
                  <a:tcPr marL="88587" marR="88587" marT="44293" marB="44293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Helvetica Neue"/>
                          <a:ea typeface="+mn-ea"/>
                          <a:cs typeface="+mn-cs"/>
                        </a:rPr>
                        <a:t>SS4000 (0-1) Seminar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88587" marR="88587" marT="44293" marB="44293" anchor="ctr"/>
                </a:tc>
                <a:extLst>
                  <a:ext uri="{0D108BD9-81ED-4DB2-BD59-A6C34878D82A}">
                    <a16:rowId xmlns:a16="http://schemas.microsoft.com/office/drawing/2014/main" val="1317754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93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MS, Space Systems Operations (366)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One start </a:t>
            </a:r>
            <a:r>
              <a:rPr lang="en-US" dirty="0" smtClean="0"/>
              <a:t>(Fall), </a:t>
            </a:r>
            <a:r>
              <a:rPr lang="en-US" dirty="0" smtClean="0"/>
              <a:t>in residence</a:t>
            </a:r>
          </a:p>
          <a:p>
            <a:pPr lvl="1"/>
            <a:r>
              <a:rPr lang="en-US" dirty="0"/>
              <a:t>Navy officer students complete a </a:t>
            </a:r>
            <a:r>
              <a:rPr lang="en-US" dirty="0" smtClean="0"/>
              <a:t>21-month </a:t>
            </a:r>
            <a:r>
              <a:rPr lang="en-US" dirty="0"/>
              <a:t>program, including P-code and JPME requirements</a:t>
            </a:r>
          </a:p>
          <a:p>
            <a:pPr lvl="1"/>
            <a:r>
              <a:rPr lang="en-US" dirty="0"/>
              <a:t>A refresher quarter is available as needed</a:t>
            </a:r>
          </a:p>
          <a:p>
            <a:pPr lvl="1"/>
            <a:r>
              <a:rPr lang="en-US" dirty="0" smtClean="0"/>
              <a:t>Contact </a:t>
            </a:r>
            <a:r>
              <a:rPr lang="en-US" dirty="0"/>
              <a:t>NPS Program Officer for details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2416959"/>
      </p:ext>
    </p:extLst>
  </p:cSld>
  <p:clrMapOvr>
    <a:masterClrMapping/>
  </p:clrMapOvr>
</p:sld>
</file>

<file path=ppt/theme/theme1.xml><?xml version="1.0" encoding="utf-8"?>
<a:theme xmlns:a="http://schemas.openxmlformats.org/drawingml/2006/main" name="NPS powerpoint template 2">
  <a:themeElements>
    <a:clrScheme name="NPS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NPS powerpoint template 4</Template>
  <TotalTime>926</TotalTime>
  <Words>840</Words>
  <Application>Microsoft Office PowerPoint</Application>
  <PresentationFormat>On-screen Show (4:3)</PresentationFormat>
  <Paragraphs>218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Gill Sans MT</vt:lpstr>
      <vt:lpstr>Helvetica Neue</vt:lpstr>
      <vt:lpstr>Trajan Pro</vt:lpstr>
      <vt:lpstr>Wingdings</vt:lpstr>
      <vt:lpstr>NPS powerpoint template 2</vt:lpstr>
      <vt:lpstr>PowerPoint Presentation</vt:lpstr>
      <vt:lpstr>Distance Learning (DL) Programs</vt:lpstr>
      <vt:lpstr>Summary of Academic Programs</vt:lpstr>
      <vt:lpstr>Space Systems Certificate (273)</vt:lpstr>
      <vt:lpstr>Space Nuclear Command, Control &amp; Communications (NC3) Certificate (298)</vt:lpstr>
      <vt:lpstr>Space Systems Design Certificate (253)</vt:lpstr>
      <vt:lpstr>MS, Space Systems Engineering (591)</vt:lpstr>
      <vt:lpstr>MS, Space Systems Engineering (591)</vt:lpstr>
      <vt:lpstr>MS, Space Systems Operations (366)</vt:lpstr>
      <vt:lpstr>MS, Space Systems Operations (366)</vt:lpstr>
      <vt:lpstr>ME Degree (DL) In Work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Wenschel Lan</dc:creator>
  <cp:lastModifiedBy>Wenschel Lan</cp:lastModifiedBy>
  <cp:revision>60</cp:revision>
  <cp:lastPrinted>2018-02-14T18:01:55Z</cp:lastPrinted>
  <dcterms:created xsi:type="dcterms:W3CDTF">2017-09-26T22:54:16Z</dcterms:created>
  <dcterms:modified xsi:type="dcterms:W3CDTF">2018-07-10T17:40:00Z</dcterms:modified>
</cp:coreProperties>
</file>